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72"/>
  </p:notesMasterIdLst>
  <p:sldIdLst>
    <p:sldId id="296" r:id="rId5"/>
    <p:sldId id="297" r:id="rId6"/>
    <p:sldId id="382" r:id="rId7"/>
    <p:sldId id="312" r:id="rId8"/>
    <p:sldId id="388" r:id="rId9"/>
    <p:sldId id="384" r:id="rId10"/>
    <p:sldId id="313" r:id="rId11"/>
    <p:sldId id="314" r:id="rId12"/>
    <p:sldId id="316" r:id="rId13"/>
    <p:sldId id="317" r:id="rId14"/>
    <p:sldId id="318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400" r:id="rId26"/>
    <p:sldId id="401" r:id="rId27"/>
    <p:sldId id="402" r:id="rId28"/>
    <p:sldId id="383" r:id="rId29"/>
    <p:sldId id="333" r:id="rId30"/>
    <p:sldId id="341" r:id="rId31"/>
    <p:sldId id="340" r:id="rId32"/>
    <p:sldId id="298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53" r:id="rId41"/>
    <p:sldId id="354" r:id="rId42"/>
    <p:sldId id="355" r:id="rId43"/>
    <p:sldId id="356" r:id="rId44"/>
    <p:sldId id="366" r:id="rId45"/>
    <p:sldId id="369" r:id="rId46"/>
    <p:sldId id="398" r:id="rId47"/>
    <p:sldId id="399" r:id="rId48"/>
    <p:sldId id="389" r:id="rId49"/>
    <p:sldId id="377" r:id="rId50"/>
    <p:sldId id="390" r:id="rId51"/>
    <p:sldId id="391" r:id="rId52"/>
    <p:sldId id="392" r:id="rId53"/>
    <p:sldId id="394" r:id="rId54"/>
    <p:sldId id="395" r:id="rId55"/>
    <p:sldId id="396" r:id="rId56"/>
    <p:sldId id="397" r:id="rId57"/>
    <p:sldId id="321" r:id="rId58"/>
    <p:sldId id="368" r:id="rId59"/>
    <p:sldId id="367" r:id="rId60"/>
    <p:sldId id="335" r:id="rId61"/>
    <p:sldId id="334" r:id="rId62"/>
    <p:sldId id="338" r:id="rId63"/>
    <p:sldId id="365" r:id="rId64"/>
    <p:sldId id="357" r:id="rId65"/>
    <p:sldId id="358" r:id="rId66"/>
    <p:sldId id="359" r:id="rId67"/>
    <p:sldId id="361" r:id="rId68"/>
    <p:sldId id="363" r:id="rId69"/>
    <p:sldId id="364" r:id="rId70"/>
    <p:sldId id="311" r:id="rId71"/>
  </p:sldIdLst>
  <p:sldSz cx="12192000" cy="6858000"/>
  <p:notesSz cx="13716000" cy="2438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4 PNP Election Judge Training" id="{D9747D26-864A-4D83-AA95-2F97B9238A44}">
          <p14:sldIdLst>
            <p14:sldId id="296"/>
          </p14:sldIdLst>
        </p14:section>
        <p14:section name="Introduction" id="{182580EC-E2DC-4BBD-BC05-70D20991629A}">
          <p14:sldIdLst>
            <p14:sldId id="297"/>
            <p14:sldId id="382"/>
            <p14:sldId id="312"/>
          </p14:sldIdLst>
        </p14:section>
        <p14:section name="Key Dates &amp; Points" id="{27E3D486-4B58-4AAC-A91C-B624D94B9A86}">
          <p14:sldIdLst>
            <p14:sldId id="388"/>
            <p14:sldId id="384"/>
            <p14:sldId id="313"/>
            <p14:sldId id="314"/>
          </p14:sldIdLst>
        </p14:section>
        <p14:section name="Ballots" id="{CE57F10B-C1FA-46E4-BD51-E2ACC8BE09E1}">
          <p14:sldIdLst>
            <p14:sldId id="316"/>
            <p14:sldId id="317"/>
            <p14:sldId id="318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400"/>
            <p14:sldId id="401"/>
            <p14:sldId id="402"/>
            <p14:sldId id="383"/>
            <p14:sldId id="333"/>
          </p14:sldIdLst>
        </p14:section>
        <p14:section name="Voting on Election Day" id="{73D0EE23-3BED-42B2-89CE-68CB6A07AB26}">
          <p14:sldIdLst>
            <p14:sldId id="341"/>
            <p14:sldId id="340"/>
            <p14:sldId id="298"/>
            <p14:sldId id="342"/>
            <p14:sldId id="343"/>
            <p14:sldId id="344"/>
            <p14:sldId id="345"/>
            <p14:sldId id="346"/>
            <p14:sldId id="347"/>
            <p14:sldId id="348"/>
            <p14:sldId id="353"/>
            <p14:sldId id="354"/>
            <p14:sldId id="355"/>
          </p14:sldIdLst>
        </p14:section>
        <p14:section name="Mail Balloting" id="{1E7DB4DB-EE27-452E-83EA-3E51BC89D4A5}">
          <p14:sldIdLst>
            <p14:sldId id="356"/>
            <p14:sldId id="366"/>
            <p14:sldId id="369"/>
            <p14:sldId id="398"/>
            <p14:sldId id="399"/>
            <p14:sldId id="389"/>
            <p14:sldId id="377"/>
            <p14:sldId id="390"/>
            <p14:sldId id="391"/>
            <p14:sldId id="392"/>
            <p14:sldId id="394"/>
            <p14:sldId id="395"/>
            <p14:sldId id="396"/>
            <p14:sldId id="397"/>
            <p14:sldId id="321"/>
            <p14:sldId id="368"/>
            <p14:sldId id="367"/>
          </p14:sldIdLst>
        </p14:section>
        <p14:section name="Absentee Voting" id="{318CDC0A-5305-4602-A520-2CAE5C3AD9D5}">
          <p14:sldIdLst>
            <p14:sldId id="335"/>
            <p14:sldId id="334"/>
            <p14:sldId id="338"/>
          </p14:sldIdLst>
        </p14:section>
        <p14:section name="Post Election" id="{B5644067-A5B1-48DD-95E6-632C23CA3B2A}">
          <p14:sldIdLst>
            <p14:sldId id="365"/>
            <p14:sldId id="357"/>
            <p14:sldId id="358"/>
            <p14:sldId id="359"/>
            <p14:sldId id="361"/>
            <p14:sldId id="363"/>
            <p14:sldId id="364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46D9E1D-FF67-A629-93B5-AB7BD68EF317}" name="Borth, Nate (OSS)" initials="BN(" userId="S::Nate.Borth@state.mn.us::9ca86184-f5c3-484c-b497-df315e710b19" providerId="AD"/>
  <p188:author id="{841E225B-CFC0-F2A5-6F80-D5916F7DA279}" name="Maeda, David (OSS)" initials="M(" userId="S::david.maeda@state.mn.us::9e38f353-1e35-4bf0-905d-1c7848f43b92" providerId="AD"/>
  <p188:author id="{9AA32D6E-E7EE-0A4E-8092-C3991830BF6C}" name="Hegg, Stella (OSS)" initials="SH" userId="S::Stella.Hegg@state.mn.us::d4f8af44-bea1-4af2-b4e0-bfa070765048" providerId="AD"/>
  <p188:author id="{E215D26E-8378-BE15-6D90-6C33DAB1330C}" name="Neuhauser, Brad (OSS)" initials="BN" userId="S::Brad.Neuhauser@state.mn.us::aa022d20-8775-4375-b82c-1f5812230515" providerId="AD"/>
  <p188:author id="{6458E19E-70E9-4065-791C-AC4B1ED34F11}" name="Doyle, Grace (OSS)" initials="D(" userId="S::grace.doyle@state.mn.us::cda4e9ee-13b8-4227-b6c2-aea2ea5c28ca" providerId="AD"/>
  <p188:author id="{5B3D50BA-A9C4-BCF9-9FAD-4EA703772BB1}" name="Hegg, Stella (OSS)" initials="H(" userId="S::stella.hegg@state.mn.us::d4f8af44-bea1-4af2-b4e0-bfa0707650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5C"/>
    <a:srgbClr val="EFEFEF"/>
    <a:srgbClr val="354560"/>
    <a:srgbClr val="FFFFFF"/>
    <a:srgbClr val="1B4A5A"/>
    <a:srgbClr val="1D4B5B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-308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gs" Target="tags/tag1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Unless otherwise agreed upon by party chairs by March 1</a:t>
            </a:r>
            <a:r>
              <a:rPr lang="en-US" baseline="30000"/>
              <a:t>st</a:t>
            </a:r>
            <a:r>
              <a:rPr lang="en-US"/>
              <a:t> of the year before the PNP.</a:t>
            </a:r>
          </a:p>
        </p:txBody>
      </p:sp>
    </p:spTree>
    <p:extLst>
      <p:ext uri="{BB962C8B-B14F-4D97-AF65-F5344CB8AC3E}">
        <p14:creationId xmlns:p14="http://schemas.microsoft.com/office/powerpoint/2010/main" val="66363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>
                <a:sym typeface="Wingdings" panose="05000000000000000000" pitchFamily="2" charset="2"/>
              </a:rPr>
              <a:t>List the “extra” ballots noted in the incident 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FCB9F-1006-411B-B1AE-7AF87004A3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application will contain a listing of the three major parties. It will remain “as is” even if a major party does not participate.</a:t>
            </a:r>
          </a:p>
        </p:txBody>
      </p:sp>
    </p:spTree>
    <p:extLst>
      <p:ext uri="{BB962C8B-B14F-4D97-AF65-F5344CB8AC3E}">
        <p14:creationId xmlns:p14="http://schemas.microsoft.com/office/powerpoint/2010/main" val="123090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Legal Marijuana Now Party did not have a PNP ballot in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May not have an answer as to party participation until January 2, 2024.</a:t>
            </a:r>
          </a:p>
        </p:txBody>
      </p:sp>
    </p:spTree>
    <p:extLst>
      <p:ext uri="{BB962C8B-B14F-4D97-AF65-F5344CB8AC3E}">
        <p14:creationId xmlns:p14="http://schemas.microsoft.com/office/powerpoint/2010/main" val="422701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Differences are noted in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356856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it is determined that the voter resides in a different precinct.</a:t>
            </a:r>
          </a:p>
        </p:txBody>
      </p:sp>
    </p:spTree>
    <p:extLst>
      <p:ext uri="{BB962C8B-B14F-4D97-AF65-F5344CB8AC3E}">
        <p14:creationId xmlns:p14="http://schemas.microsoft.com/office/powerpoint/2010/main" val="86243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step is done when voted mail ballots are received and before acceptance/rejection by the ballot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Review the PNP Administration Guide for details surrounding accepting/rejecting PNP mail ballots.</a:t>
            </a:r>
          </a:p>
        </p:txBody>
      </p:sp>
    </p:spTree>
    <p:extLst>
      <p:ext uri="{BB962C8B-B14F-4D97-AF65-F5344CB8AC3E}">
        <p14:creationId xmlns:p14="http://schemas.microsoft.com/office/powerpoint/2010/main" val="321099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Because this envelope contains two ballots, a +1 must be noted to account for an extra ballot from the original count.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Because this envelope contains three ballots, a +2 must be noted to account for two extra ballots from the original count.</a:t>
            </a:r>
          </a:p>
        </p:txBody>
      </p:sp>
    </p:spTree>
    <p:extLst>
      <p:ext uri="{BB962C8B-B14F-4D97-AF65-F5344CB8AC3E}">
        <p14:creationId xmlns:p14="http://schemas.microsoft.com/office/powerpoint/2010/main" val="342275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7F6EAA-08E9-CC5C-735E-4ABC372F60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6145E-F3F5-0B8B-77D9-D1AAC5AB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1703704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EFEFE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69AF3-8B17-6E8C-E1E2-AF7CCCED3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4946307"/>
            <a:ext cx="10515601" cy="618914"/>
          </a:xfrm>
        </p:spPr>
        <p:txBody>
          <a:bodyPr>
            <a:noAutofit/>
          </a:bodyPr>
          <a:lstStyle>
            <a:lvl1pPr marL="0" indent="0" algn="r">
              <a:buNone/>
              <a:defRPr sz="1800" i="1">
                <a:solidFill>
                  <a:srgbClr val="EFEFE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Presenter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6CC7-9FCB-D29B-11C6-F6C5F581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2" y="563787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AA0943A-66CB-4C59-B6F4-4941A837C75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6BD8-048E-320C-CDF5-09794C42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03143" cy="3651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97EA56-26E2-013D-5B15-3B2170586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8226" y="6382319"/>
            <a:ext cx="340746" cy="3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A6D684-F9CA-0F9C-AF10-4855F5D93C99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A357E-5A62-109A-20A8-DFE4A2D8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EFAB-1B61-16BD-A0BC-A6D4C304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CF00-E0B1-3BED-CC44-8B64E26E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010F85B-BC7F-672B-2968-2D5119B08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163" y="6381475"/>
            <a:ext cx="314873" cy="3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44F05F-C6C5-B1C8-6368-59CA4ADCF66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FFCA6-3849-B792-3936-99755178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6B44-3549-BD34-800A-E42175DB1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8D810-0A89-32C4-60E6-D8C509C71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4D45-1069-B200-B686-FF6DA597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33F-01F2-40DD-A903-41802A4B7F6A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81CF7-311C-0772-C32A-A6EBC2F4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6D753-C67E-F39F-B73D-D94454C1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975A07-8595-3568-087C-A21D19B36C5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8DBE3-64EA-5BAB-5583-3E535605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7B1AC-7B54-520D-4A44-472A05D90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0824-CCC1-A811-1934-818678651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C3B2B-8E4C-EE17-7A35-F89F1DDD5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5C6B-9C7B-79BC-17E4-B49F1696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38F50-60E5-355D-95CA-73FCD7A5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3AF-E16D-4E05-826C-9402C7244C5C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02A12-BD3A-F4B7-FBA7-914FF76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AB3DB-4EA4-F49B-9B22-732396C9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DC4E4-0058-7B90-140C-2FE0CC36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3780-B97B-4AC3-B796-015F8E425537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E40F3-B226-8CE5-F471-FB521A6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D6AB-F29D-17F8-AB57-445D5E87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9DAE89-8E76-EE90-E4F8-7F8690392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2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B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ECF49-C0E1-ACD3-2795-CBDE99A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57D9-E9B9-487F-A87C-F1441D0026E4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F3731-BBC5-0276-3089-04745829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A9B2C-1CD2-AB7F-4C27-3EC9593A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C3B82-8D6E-E19B-9571-39337A274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8154" y="2268536"/>
            <a:ext cx="7394286" cy="12089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A58F37-7B4F-B988-6268-6E4F3956CE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8154" y="3645080"/>
            <a:ext cx="7394286" cy="13097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41892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7AD8-A5E7-4973-A404-C0E3F254380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59444-5CFB-7C4F-215A-4FF7B4BB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64503-4FDC-1AEB-24BE-D4105BBE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0902-1D56-009A-FDC9-E99EBB83C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BCC2AF6-A5B8-435A-9DD5-DE598888B1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ACE7-41E7-EF7F-BACD-C5461AD85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24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Office of the Minnesota Secretary of State – Elections Division</a:t>
            </a:r>
          </a:p>
        </p:txBody>
      </p:sp>
    </p:spTree>
    <p:extLst>
      <p:ext uri="{BB962C8B-B14F-4D97-AF65-F5344CB8AC3E}">
        <p14:creationId xmlns:p14="http://schemas.microsoft.com/office/powerpoint/2010/main" val="232248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4" r:id="rId5"/>
    <p:sldLayoutId id="2147483699" r:id="rId6"/>
    <p:sldLayoutId id="214748370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42.svg"/><Relationship Id="rId11" Type="http://schemas.openxmlformats.org/officeDocument/2006/relationships/image" Target="../media/image40.svg"/><Relationship Id="rId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42.svg"/><Relationship Id="rId11" Type="http://schemas.openxmlformats.org/officeDocument/2006/relationships/image" Target="../media/image40.svg"/><Relationship Id="rId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sv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41.png"/><Relationship Id="rId11" Type="http://schemas.openxmlformats.org/officeDocument/2006/relationships/image" Target="../media/image38.png"/><Relationship Id="rId5" Type="http://schemas.openxmlformats.org/officeDocument/2006/relationships/image" Target="../media/image40.sv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43.jpeg"/><Relationship Id="rId9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C656-759A-F275-757F-12280094C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561381"/>
            <a:ext cx="10515600" cy="1655313"/>
          </a:xfrm>
        </p:spPr>
        <p:txBody>
          <a:bodyPr>
            <a:normAutofit/>
          </a:bodyPr>
          <a:lstStyle/>
          <a:p>
            <a:r>
              <a:rPr lang="en-US" sz="4800" b="1" dirty="0"/>
              <a:t>2024 Presidential Nomination Primary 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Election Judge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73F09-5171-D5D6-4741-1408CAD3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Minnesota Secretary of State – Elections Division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60DD7-D101-522E-A346-D789680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34" y="3551444"/>
            <a:ext cx="2242931" cy="2242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Included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15"/>
            <a:ext cx="104174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Lato"/>
                <a:ea typeface="Lato"/>
                <a:cs typeface="Lato"/>
              </a:rPr>
              <a:t>Major Political Parties only (potential of 3 different ballots)</a:t>
            </a:r>
          </a:p>
          <a:p>
            <a:pPr marL="0" indent="0">
              <a:buNone/>
            </a:pPr>
            <a:endParaRPr lang="en-US"/>
          </a:p>
          <a:p>
            <a:r>
              <a:rPr lang="en-US" sz="2800">
                <a:latin typeface="Lato"/>
                <a:ea typeface="Lato"/>
                <a:cs typeface="Lato"/>
              </a:rPr>
              <a:t>Legal Marijuana Now Party</a:t>
            </a:r>
            <a:endParaRPr lang="en-US">
              <a:latin typeface="Lato"/>
              <a:ea typeface="Lato"/>
              <a:cs typeface="Lato"/>
            </a:endParaRPr>
          </a:p>
          <a:p>
            <a:r>
              <a:rPr lang="en-US">
                <a:latin typeface="Lato"/>
                <a:ea typeface="Lato"/>
                <a:cs typeface="Lato"/>
              </a:rPr>
              <a:t>Republican Party	</a:t>
            </a:r>
            <a:endParaRPr lang="en-US"/>
          </a:p>
          <a:p>
            <a:r>
              <a:rPr lang="en-US" sz="2800">
                <a:latin typeface="Lato"/>
                <a:ea typeface="Lato"/>
                <a:cs typeface="Lato"/>
              </a:rPr>
              <a:t>Democratic Farmer Labor Party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96543-1B1F-4F26-FE79-628F5EE5D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2780385"/>
            <a:ext cx="3409951" cy="340995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3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78" y="365125"/>
            <a:ext cx="11018822" cy="132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Presidential Nomination Primary Ballot vs. State Primary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15"/>
            <a:ext cx="569840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General Rule – </a:t>
            </a:r>
            <a:r>
              <a:rPr lang="en-US" sz="2800" dirty="0"/>
              <a:t>Except as provided by law, presidential nomination primary ballots shall be printed in the same manner as state primary ballots as far as practicable.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CC3057-F59A-50B5-1AC4-8042972D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299" y="2022715"/>
            <a:ext cx="4962873" cy="49628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8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/>
              <a:t>Example Ballot</a:t>
            </a:r>
          </a:p>
        </p:txBody>
      </p:sp>
      <p:sp>
        <p:nvSpPr>
          <p:cNvPr id="4" name="Rectangle: Rounded Corners 3" descr="PNP Example Ballot">
            <a:extLst>
              <a:ext uri="{FF2B5EF4-FFF2-40B4-BE49-F238E27FC236}">
                <a16:creationId xmlns:a16="http://schemas.microsoft.com/office/drawing/2014/main" id="{7F2C20B6-5D81-260B-6F1E-AB2EE474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450" y="2264734"/>
            <a:ext cx="3746206" cy="3636335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F4AD9-99D5-6D24-D4D7-15C665C1C26A}"/>
              </a:ext>
            </a:extLst>
          </p:cNvPr>
          <p:cNvSpPr txBox="1"/>
          <p:nvPr/>
        </p:nvSpPr>
        <p:spPr>
          <a:xfrm>
            <a:off x="617963" y="3511131"/>
            <a:ext cx="36456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Although the PNP ballot does look like a State Primary ballot, there are several differences.</a:t>
            </a:r>
          </a:p>
          <a:p>
            <a:endParaRPr lang="en-US" sz="1400" b="1">
              <a:solidFill>
                <a:schemeClr val="accent1"/>
              </a:solidFill>
            </a:endParaRPr>
          </a:p>
          <a:p>
            <a:r>
              <a:rPr lang="en-US" sz="1600" b="1">
                <a:solidFill>
                  <a:schemeClr val="accent1"/>
                </a:solidFill>
              </a:rPr>
              <a:t>Let’s take a closer look at an example ballot to review the layout of PNP ballots.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0A8A5-8503-C3C7-ADBD-A5D304ABD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07" y="2264735"/>
            <a:ext cx="883080" cy="883080"/>
          </a:xfrm>
          <a:prstGeom prst="rect">
            <a:avLst/>
          </a:prstGeom>
        </p:spPr>
      </p:pic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6526"/>
          <a:stretch/>
        </p:blipFill>
        <p:spPr>
          <a:xfrm>
            <a:off x="5172231" y="233916"/>
            <a:ext cx="6947692" cy="652839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408AF-9E19-31BB-FAA3-80C6F048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1146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734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-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32B22-0674-D906-80DA-AA1AFB8FE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5156" y="2353901"/>
            <a:ext cx="2743200" cy="21728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A1BDF-D5BE-39E0-BAA1-461DC23B5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63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Party Name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>
                <a:highlight>
                  <a:srgbClr val="FFFF00"/>
                </a:highlight>
              </a:rPr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2182" y="2571184"/>
            <a:ext cx="1376218" cy="21728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85337-4B58-749B-5408-567EB7CA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53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- Date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>
                <a:highlight>
                  <a:srgbClr val="FFFF00"/>
                </a:highlight>
              </a:rPr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2182" y="3033002"/>
            <a:ext cx="1376218" cy="21728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6E6F8-2F12-31A0-6D67-5A3E13E03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88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Instructions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>
                <a:highlight>
                  <a:srgbClr val="FFFF00"/>
                </a:highlight>
              </a:rPr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8726" y="3429000"/>
            <a:ext cx="4793673" cy="111529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55A418-9DD8-38D6-A6AC-6EEEF5658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2723" y="4836311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663A15E-1B91-0847-EF2E-25F64F23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5087" y="4992425"/>
            <a:ext cx="519729" cy="51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2BF2A8-E6F5-0641-4435-422FF5BB21D6}"/>
              </a:ext>
            </a:extLst>
          </p:cNvPr>
          <p:cNvSpPr txBox="1"/>
          <p:nvPr/>
        </p:nvSpPr>
        <p:spPr>
          <a:xfrm>
            <a:off x="8734816" y="4882957"/>
            <a:ext cx="3032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These ballot instructions are different from general and state primary election ballot instructions.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647AF-2E93-18C8-94AF-3B0D02C0F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33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Column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>
                <a:highlight>
                  <a:srgbClr val="FFFF00"/>
                </a:highlight>
              </a:rPr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arty Name in Column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1080B-9AEA-DA95-89D2-B275E032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0" y="4617039"/>
            <a:ext cx="1667163" cy="4444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4D10E-ECBF-C26C-BF55-4CE178DB0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95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Candidates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>
                <a:highlight>
                  <a:srgbClr val="FFFF00"/>
                </a:highlight>
              </a:rPr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8727" y="5635585"/>
            <a:ext cx="1821874" cy="103217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55A418-9DD8-38D6-A6AC-6EEEF5658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3414" y="3579393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663A15E-1B91-0847-EF2E-25F64F23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8873" y="3735507"/>
            <a:ext cx="519729" cy="51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2BF2A8-E6F5-0641-4435-422FF5BB21D6}"/>
              </a:ext>
            </a:extLst>
          </p:cNvPr>
          <p:cNvSpPr txBox="1"/>
          <p:nvPr/>
        </p:nvSpPr>
        <p:spPr>
          <a:xfrm>
            <a:off x="8734816" y="3697137"/>
            <a:ext cx="28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Only the name of the Presidential candidate is listed, no Vice-Presidential choices are included on this ballot.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2F241-0F85-443C-3706-BF166D16C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300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Uncommitted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– Presidential Nomination Primary Ballot</a:t>
            </a:r>
          </a:p>
          <a:p>
            <a:r>
              <a:rPr lang="en-US"/>
              <a:t>Party Name</a:t>
            </a:r>
          </a:p>
          <a:p>
            <a:r>
              <a:rPr lang="en-US"/>
              <a:t>Date – March 5, 2024</a:t>
            </a:r>
          </a:p>
          <a:p>
            <a:r>
              <a:rPr lang="en-US"/>
              <a:t>Instructions Differences</a:t>
            </a:r>
          </a:p>
          <a:p>
            <a:r>
              <a:rPr lang="en-US"/>
              <a:t>Party Name at the top of the Column</a:t>
            </a:r>
          </a:p>
          <a:p>
            <a:r>
              <a:rPr lang="en-US"/>
              <a:t>President only listed</a:t>
            </a:r>
          </a:p>
          <a:p>
            <a:r>
              <a:rPr lang="en-US">
                <a:highlight>
                  <a:srgbClr val="FFFF00"/>
                </a:highlight>
              </a:rPr>
              <a:t>Uncommitted Option</a:t>
            </a:r>
          </a:p>
          <a:p>
            <a:r>
              <a:rPr lang="en-US"/>
              <a:t>Write-in Option</a:t>
            </a:r>
          </a:p>
          <a:p>
            <a:r>
              <a:rPr lang="en-US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/>
          </a:p>
        </p:txBody>
      </p:sp>
      <p:pic>
        <p:nvPicPr>
          <p:cNvPr id="3" name="Picture 2" descr="Uncommitted option">
            <a:extLst>
              <a:ext uri="{FF2B5EF4-FFF2-40B4-BE49-F238E27FC236}">
                <a16:creationId xmlns:a16="http://schemas.microsoft.com/office/drawing/2014/main" id="{E20140DB-5EEF-716A-E269-FE71D84A1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" r="152"/>
          <a:stretch/>
        </p:blipFill>
        <p:spPr>
          <a:xfrm>
            <a:off x="6621306" y="2262555"/>
            <a:ext cx="4536933" cy="3429800"/>
          </a:xfrm>
          <a:prstGeom prst="rect">
            <a:avLst/>
          </a:prstGeom>
        </p:spPr>
      </p:pic>
      <p:sp>
        <p:nvSpPr>
          <p:cNvPr id="6" name="Rectangle 5" descr="Uncommitted option">
            <a:extLst>
              <a:ext uri="{FF2B5EF4-FFF2-40B4-BE49-F238E27FC236}">
                <a16:creationId xmlns:a16="http://schemas.microsoft.com/office/drawing/2014/main" id="{49A1080B-9AEA-DA95-89D2-B275E032C12A}"/>
              </a:ext>
            </a:extLst>
          </p:cNvPr>
          <p:cNvSpPr/>
          <p:nvPr/>
        </p:nvSpPr>
        <p:spPr>
          <a:xfrm>
            <a:off x="6621306" y="4387661"/>
            <a:ext cx="4510366" cy="52531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0C03D6-4EAA-79A3-918D-73B5C255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9998" y="5395593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A4F07-8D5F-FE5F-73A7-DF2D2E7071D1}"/>
              </a:ext>
            </a:extLst>
          </p:cNvPr>
          <p:cNvSpPr txBox="1"/>
          <p:nvPr/>
        </p:nvSpPr>
        <p:spPr>
          <a:xfrm>
            <a:off x="8984527" y="5482148"/>
            <a:ext cx="28198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The “Uncommitted” option rotates position by precinct and is only included if the major party chair requests it. 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C2E224-AD9D-B1DB-55D7-2514E80B3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737" y="5545448"/>
            <a:ext cx="519729" cy="51972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33E726-FF06-AD7A-B144-B67F9DA1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184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1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Key Dates &amp; Points</a:t>
            </a:r>
            <a:endParaRPr lang="en-US"/>
          </a:p>
          <a:p>
            <a:r>
              <a:rPr lang="en-US"/>
              <a:t>Presidential Nomination Primary Ballots</a:t>
            </a:r>
          </a:p>
          <a:p>
            <a:r>
              <a:rPr lang="en-US"/>
              <a:t>Voting on Election Day</a:t>
            </a:r>
          </a:p>
          <a:p>
            <a:r>
              <a:rPr lang="en-US"/>
              <a:t>Mail Balloting</a:t>
            </a:r>
          </a:p>
          <a:p>
            <a:r>
              <a:rPr lang="en-US"/>
              <a:t>Absentee Balloting</a:t>
            </a:r>
          </a:p>
          <a:p>
            <a:r>
              <a:rPr lang="en-US">
                <a:latin typeface="Lato"/>
                <a:ea typeface="Lato"/>
                <a:cs typeface="Lato"/>
              </a:rPr>
              <a:t>Post Election &amp; Canvassing 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0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Write-in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>
                <a:highlight>
                  <a:srgbClr val="FFFF00"/>
                </a:highlight>
              </a:rPr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8" name="Picture 7" descr="Write-in option">
            <a:extLst>
              <a:ext uri="{FF2B5EF4-FFF2-40B4-BE49-F238E27FC236}">
                <a16:creationId xmlns:a16="http://schemas.microsoft.com/office/drawing/2014/main" id="{6C7ADBFD-B4EC-A1D7-CAF5-9BC6E309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94" y="2831556"/>
            <a:ext cx="3725005" cy="383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1080B-9AEA-DA95-89D2-B275E032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9793" y="5947630"/>
            <a:ext cx="3725005" cy="7469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362A0C-7102-F7E8-8103-DE30A8C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7573" y="2421835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06106-362C-C176-D060-D691A8933D62}"/>
              </a:ext>
            </a:extLst>
          </p:cNvPr>
          <p:cNvSpPr txBox="1"/>
          <p:nvPr/>
        </p:nvSpPr>
        <p:spPr>
          <a:xfrm>
            <a:off x="9152102" y="2508390"/>
            <a:ext cx="28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The “Write-in” option is always listed last and is only included if the major party chair requests it.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70003C-0057-4C87-7A41-BF540233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6312" y="2571690"/>
            <a:ext cx="519729" cy="519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445C5-8849-80A8-4A6C-6DFBBC0C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2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One Sided Ballot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>
                <a:highlight>
                  <a:srgbClr val="FFFF00"/>
                </a:highlight>
              </a:rPr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8E8B2C-74D8-8422-B8C6-7F7F462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626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EE0FEC-2D30-96B1-A16B-89FC3FC5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795" y="2746597"/>
            <a:ext cx="3868287" cy="386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Medium"/>
                <a:ea typeface="Lato Medium"/>
                <a:cs typeface="Lato Medium"/>
              </a:rPr>
              <a:t>Sample Ballots – Required Placement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5" y="2005012"/>
            <a:ext cx="7229558" cy="44878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2 sets of each party’s Sample Ballots in the Polling Place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Marijuana Now Party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Republican Party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Democratic-Farmer-Labor Party</a:t>
            </a:r>
          </a:p>
          <a:p>
            <a:pPr marL="457200" lvl="1" indent="0"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64E73-F236-9922-94FB-71F60DFE9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29" y="3065388"/>
            <a:ext cx="2280445" cy="2280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1B813-12A7-D51C-1498-C75EB8626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64534" y="3924226"/>
            <a:ext cx="4612358" cy="2843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6D1F5-775C-690D-8389-0189ED32C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47" y="1793551"/>
            <a:ext cx="2280445" cy="22804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067762-8A3A-AD3D-915C-475EDCBCE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7218" y="6248400"/>
            <a:ext cx="595707" cy="6096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399FCA-3D60-5D1C-B5EC-63B259CB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142" y="5503374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B8642-03F8-B366-E788-A7AE652848F4}"/>
              </a:ext>
            </a:extLst>
          </p:cNvPr>
          <p:cNvSpPr txBox="1"/>
          <p:nvPr/>
        </p:nvSpPr>
        <p:spPr>
          <a:xfrm>
            <a:off x="5320603" y="5602069"/>
            <a:ext cx="28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Ensure the sample ballots are accessible to those who might be in a wheelchair or lower to the ground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A2FEBF7-576A-E574-71E6-5DF62FEE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542" y="5634511"/>
            <a:ext cx="519729" cy="519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0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Medium"/>
                <a:ea typeface="Lato Medium"/>
                <a:cs typeface="Lato Medium"/>
              </a:rPr>
              <a:t>Sample Ballots -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53" y="1938360"/>
            <a:ext cx="4555038" cy="421481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voters to Sample Ballots if voters have questions about which ballot to choose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any sample ballots are secured to a surface to avoid confusing them for real ballots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4CD14-6159-BD35-D7B1-A9AC1C220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149" y="1997311"/>
            <a:ext cx="2048456" cy="2048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B6D58-4CF7-8F1E-82C8-D857B4F1D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68" y="2418246"/>
            <a:ext cx="4053220" cy="4053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29A58-D7E5-1AF7-1A44-2A746CF78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33" y="3538108"/>
            <a:ext cx="2048456" cy="2048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ACC28-AF5B-D1F2-ECD0-D2096D489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098" y="2418246"/>
            <a:ext cx="3868287" cy="3868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2F966-13F8-27F4-6E16-53B85395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79642" y="4014787"/>
            <a:ext cx="4612358" cy="284321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225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Medium"/>
                <a:ea typeface="Lato Medium"/>
                <a:cs typeface="Lato Medium"/>
              </a:rPr>
              <a:t>Sample Ballots – Party Preference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62" y="2255205"/>
            <a:ext cx="4288708" cy="3868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you have a greeter judge, they can explain to voters that they will be asked to select a ballot based on party preference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B6D58-4CF7-8F1E-82C8-D857B4F1D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009" y="2400254"/>
            <a:ext cx="3868288" cy="3868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6C36F-6A2D-F603-3763-B317F425D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083" y="2548478"/>
            <a:ext cx="3868287" cy="3868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13D99A-04CA-7511-D921-4A7800D2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37947" y="4014787"/>
            <a:ext cx="4612358" cy="2843213"/>
          </a:xfrm>
          <a:prstGeom prst="rect">
            <a:avLst/>
          </a:prstGeom>
        </p:spPr>
      </p:pic>
      <p:pic>
        <p:nvPicPr>
          <p:cNvPr id="11" name="Picture 10" descr="A row of voting papers">
            <a:extLst>
              <a:ext uri="{FF2B5EF4-FFF2-40B4-BE49-F238E27FC236}">
                <a16:creationId xmlns:a16="http://schemas.microsoft.com/office/drawing/2014/main" id="{0F4BBB6E-540E-B71C-9B1A-8E70D0CC85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126" b="27517"/>
          <a:stretch/>
        </p:blipFill>
        <p:spPr>
          <a:xfrm>
            <a:off x="7332297" y="2546778"/>
            <a:ext cx="3470787" cy="1211458"/>
          </a:xfrm>
          <a:prstGeom prst="rect">
            <a:avLst/>
          </a:prstGeom>
        </p:spPr>
      </p:pic>
      <p:pic>
        <p:nvPicPr>
          <p:cNvPr id="12" name="Picture 11" descr="A row of ballots">
            <a:extLst>
              <a:ext uri="{FF2B5EF4-FFF2-40B4-BE49-F238E27FC236}">
                <a16:creationId xmlns:a16="http://schemas.microsoft.com/office/drawing/2014/main" id="{5DA95B23-5F68-0E7A-B958-164F71904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126" b="27517"/>
          <a:stretch/>
        </p:blipFill>
        <p:spPr>
          <a:xfrm>
            <a:off x="6026471" y="3904759"/>
            <a:ext cx="3470787" cy="121145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23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Voter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4" y="2147299"/>
            <a:ext cx="7190958" cy="4255866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an election judge you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a voter's party choice private</a:t>
            </a:r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D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not announce or indicate party choice at any point</a:t>
            </a:r>
            <a:r>
              <a:rPr lang="en-US" sz="2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share </a:t>
            </a:r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voter party preference information with </a:t>
            </a:r>
            <a:r>
              <a:rPr lang="en-US" b="1" i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anyone </a:t>
            </a:r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inside or outside of the polling place. </a:t>
            </a:r>
          </a:p>
          <a:p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Take steps to keep party choice private on paper rosters. </a:t>
            </a:r>
            <a:endParaRPr kumimoji="0" lang="en-US" sz="2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45BEB-C3D3-942D-0D5D-3CDE3066C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72" y="1027906"/>
            <a:ext cx="4487862" cy="44878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EF5D0A-357B-D47E-2AAE-A398894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2741" y="5004416"/>
            <a:ext cx="1342124" cy="1066858"/>
          </a:xfrm>
          <a:prstGeom prst="roundRect">
            <a:avLst/>
          </a:prstGeom>
          <a:ln w="3810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587860-FC06-1438-1819-1B4AEC3C8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0705" y="4991475"/>
            <a:ext cx="1048585" cy="104858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6271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7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Privacy – State Law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EF5D0A-357B-D47E-2AAE-A398894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210" y="2651784"/>
            <a:ext cx="11745580" cy="2895780"/>
          </a:xfrm>
          <a:prstGeom prst="roundRect">
            <a:avLst/>
          </a:prstGeom>
          <a:ln w="3810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BF44C-880C-24FF-246B-44F2B011C5BC}"/>
              </a:ext>
            </a:extLst>
          </p:cNvPr>
          <p:cNvSpPr txBox="1"/>
          <p:nvPr/>
        </p:nvSpPr>
        <p:spPr>
          <a:xfrm>
            <a:off x="2002699" y="2760846"/>
            <a:ext cx="9836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Because the major political party choice of a voter has been deemed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private</a:t>
            </a:r>
            <a:r>
              <a:rPr lang="en-US" sz="24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 by state law (M.S. 207A.12(b))….</a:t>
            </a:r>
          </a:p>
          <a:p>
            <a:endParaRPr lang="en-US" sz="2400" b="1" dirty="0">
              <a:latin typeface="Calibri" panose="020F0502020204030204" pitchFamily="34" charset="0"/>
              <a:ea typeface="Garamond" panose="02020404030301010803" pitchFamily="18" charset="0"/>
              <a:cs typeface="Courier New" panose="02070309020205020404" pitchFamily="49" charset="0"/>
            </a:endParaRP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Willful disclosure (before, during &amp; after Election Day) of a voter’s major political party ballot choice to anyone other than those authorized by law is a crime under M.S. 13.09; civil penalties may also be imposed upon the individual as well as the municipality under M.S. 13.08 and 13.085.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587860-FC06-1438-1819-1B4AEC3C8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515" y="3405908"/>
            <a:ext cx="1565799" cy="156579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6271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50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464" y="1937794"/>
            <a:ext cx="601405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Voting on Election Day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932A8-78D8-0356-7173-45F1A092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80" y="1434140"/>
            <a:ext cx="3989720" cy="39897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0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Polling Place Setup</a:t>
            </a:r>
            <a:br>
              <a:rPr lang="en-US" dirty="0"/>
            </a:br>
            <a:r>
              <a:rPr lang="en-US" sz="3100" i="1" dirty="0"/>
              <a:t>Roster Signing &amp; Privacy Protection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321960"/>
            <a:ext cx="6863751" cy="3685275"/>
          </a:xfrm>
        </p:spPr>
        <p:txBody>
          <a:bodyPr>
            <a:normAutofit/>
          </a:bodyPr>
          <a:lstStyle/>
          <a:p>
            <a:r>
              <a:rPr lang="en-US" sz="3200"/>
              <a:t>Provide a Private space</a:t>
            </a:r>
          </a:p>
          <a:p>
            <a:r>
              <a:rPr lang="en-US" sz="3200"/>
              <a:t>Cover roster information</a:t>
            </a:r>
          </a:p>
          <a:p>
            <a:r>
              <a:rPr lang="en-US" sz="3200"/>
              <a:t>Turn away rosters from voters when not in use</a:t>
            </a:r>
          </a:p>
          <a:p>
            <a:r>
              <a:rPr lang="en-US" sz="3200"/>
              <a:t>Keep voter receipts face down</a:t>
            </a:r>
          </a:p>
          <a:p>
            <a:pPr lvl="1"/>
            <a:r>
              <a:rPr lang="en-US" sz="2800"/>
              <a:t>Don’t vary by color or size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BD0B1-38CF-812B-F8CF-D5503DD6D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936" y="2074991"/>
            <a:ext cx="3949838" cy="39498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7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55A3E8-6FFA-BC35-4B82-78F77140E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0949" y="1955063"/>
            <a:ext cx="5114259" cy="3886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Judge Roles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28" y="3898232"/>
            <a:ext cx="2787072" cy="27870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/>
          <p:nvPr/>
        </p:nvSpPr>
        <p:spPr>
          <a:xfrm>
            <a:off x="199422" y="1964368"/>
            <a:ext cx="649641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HCF Election Judge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B7963-4E80-6C91-378B-E41847D726C0}"/>
              </a:ext>
            </a:extLst>
          </p:cNvPr>
          <p:cNvSpPr txBox="1"/>
          <p:nvPr/>
        </p:nvSpPr>
        <p:spPr>
          <a:xfrm>
            <a:off x="6283843" y="2117086"/>
            <a:ext cx="3753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4"/>
                </a:solidFill>
              </a:rPr>
              <a:t>A more detailed description is available in the PNP EJ Supplemental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6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Medium"/>
                <a:ea typeface="Lato Medium"/>
                <a:cs typeface="Lato Medium"/>
              </a:rPr>
              <a:t>Abbreviations &amp; Terms </a:t>
            </a:r>
            <a:endParaRPr lang="en-US" i="1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BB677A-353C-6653-D36C-E9DBF24190A0}"/>
              </a:ext>
            </a:extLst>
          </p:cNvPr>
          <p:cNvSpPr txBox="1">
            <a:spLocks/>
          </p:cNvSpPr>
          <p:nvPr/>
        </p:nvSpPr>
        <p:spPr>
          <a:xfrm>
            <a:off x="329241" y="2072809"/>
            <a:ext cx="6563265" cy="42835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AB:</a:t>
            </a:r>
            <a:r>
              <a:rPr lang="en-US"/>
              <a:t> </a:t>
            </a:r>
            <a:r>
              <a:rPr lang="en-US" b="1"/>
              <a:t>A</a:t>
            </a:r>
            <a:r>
              <a:rPr lang="en-US"/>
              <a:t>bsentee </a:t>
            </a:r>
            <a:r>
              <a:rPr lang="en-US" b="1"/>
              <a:t>B</a:t>
            </a:r>
            <a:r>
              <a:rPr lang="en-US"/>
              <a:t>alloting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ALM: A</a:t>
            </a:r>
            <a:r>
              <a:rPr lang="en-US"/>
              <a:t>nnual </a:t>
            </a:r>
            <a:r>
              <a:rPr lang="en-US" b="1"/>
              <a:t>L</a:t>
            </a:r>
            <a:r>
              <a:rPr lang="en-US"/>
              <a:t>ist </a:t>
            </a:r>
            <a:r>
              <a:rPr lang="en-US" b="1"/>
              <a:t>M</a:t>
            </a:r>
            <a:r>
              <a:rPr lang="en-US"/>
              <a:t>aintenance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EDR:</a:t>
            </a:r>
            <a:r>
              <a:rPr lang="en-US"/>
              <a:t> </a:t>
            </a:r>
            <a:r>
              <a:rPr lang="en-US" b="1"/>
              <a:t>E</a:t>
            </a:r>
            <a:r>
              <a:rPr lang="en-US"/>
              <a:t>lection </a:t>
            </a:r>
            <a:r>
              <a:rPr lang="en-US" b="1"/>
              <a:t>D</a:t>
            </a:r>
            <a:r>
              <a:rPr lang="en-US"/>
              <a:t>ay </a:t>
            </a:r>
            <a:r>
              <a:rPr lang="en-US" b="1"/>
              <a:t>R</a:t>
            </a:r>
            <a:r>
              <a:rPr lang="en-US"/>
              <a:t>egistration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ENR: E</a:t>
            </a:r>
            <a:r>
              <a:rPr lang="en-US"/>
              <a:t>lection </a:t>
            </a:r>
            <a:r>
              <a:rPr lang="en-US" b="1"/>
              <a:t>N</a:t>
            </a:r>
            <a:r>
              <a:rPr lang="en-US"/>
              <a:t>ight </a:t>
            </a:r>
            <a:r>
              <a:rPr lang="en-US" b="1"/>
              <a:t>R</a:t>
            </a:r>
            <a:r>
              <a:rPr lang="en-US"/>
              <a:t>eporting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ERS: E</a:t>
            </a:r>
            <a:r>
              <a:rPr lang="en-US"/>
              <a:t>lection </a:t>
            </a:r>
            <a:r>
              <a:rPr lang="en-US" b="1"/>
              <a:t>R</a:t>
            </a:r>
            <a:r>
              <a:rPr lang="en-US"/>
              <a:t>eporting </a:t>
            </a:r>
            <a:r>
              <a:rPr lang="en-US" b="1"/>
              <a:t>S</a:t>
            </a:r>
            <a:r>
              <a:rPr lang="en-US"/>
              <a:t>ystem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HCF: H</a:t>
            </a:r>
            <a:r>
              <a:rPr lang="en-US"/>
              <a:t>ealth </a:t>
            </a:r>
            <a:r>
              <a:rPr lang="en-US" b="1"/>
              <a:t>C</a:t>
            </a:r>
            <a:r>
              <a:rPr lang="en-US"/>
              <a:t>are </a:t>
            </a:r>
            <a:r>
              <a:rPr lang="en-US" b="1"/>
              <a:t>F</a:t>
            </a:r>
            <a:r>
              <a:rPr lang="en-US"/>
              <a:t>acility Voting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MB:</a:t>
            </a:r>
            <a:r>
              <a:rPr lang="en-US"/>
              <a:t> </a:t>
            </a:r>
            <a:r>
              <a:rPr lang="en-US" b="1"/>
              <a:t>M</a:t>
            </a:r>
            <a:r>
              <a:rPr lang="en-US"/>
              <a:t>ail </a:t>
            </a:r>
            <a:r>
              <a:rPr lang="en-US" b="1"/>
              <a:t>B</a:t>
            </a:r>
            <a:r>
              <a:rPr lang="en-US"/>
              <a:t>alloting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PNP: P</a:t>
            </a:r>
            <a:r>
              <a:rPr lang="en-US"/>
              <a:t>residential </a:t>
            </a:r>
            <a:r>
              <a:rPr lang="en-US" b="1"/>
              <a:t>N</a:t>
            </a:r>
            <a:r>
              <a:rPr lang="en-US"/>
              <a:t>omination </a:t>
            </a:r>
            <a:r>
              <a:rPr lang="en-US" b="1"/>
              <a:t>P</a:t>
            </a:r>
            <a:r>
              <a:rPr lang="en-US"/>
              <a:t>rimary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Counties:</a:t>
            </a:r>
            <a:r>
              <a:rPr lang="en-US"/>
              <a:t> County election offices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Municipality: </a:t>
            </a:r>
            <a:r>
              <a:rPr lang="en-US"/>
              <a:t>City, town or township</a:t>
            </a:r>
          </a:p>
          <a:p>
            <a:pPr marL="800100" lvl="1"/>
            <a:endParaRPr lang="en-US"/>
          </a:p>
          <a:p>
            <a:pPr marL="800100" lvl="1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BC6D4-17FE-C5A2-3947-0D19C74FA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19" y="1810684"/>
            <a:ext cx="4807792" cy="480779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6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2151" y="1794296"/>
            <a:ext cx="3687444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Greeter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051" y="5395912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Greeter Judge</a:t>
            </a:r>
          </a:p>
          <a:p>
            <a:endParaRPr lang="en-US" sz="280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Greets and guides voters while they enter polling location</a:t>
            </a:r>
            <a:endParaRPr lang="en-US" sz="2400">
              <a:solidFill>
                <a:schemeClr val="accent3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Informs voter about party choice requirements</a:t>
            </a:r>
            <a:endParaRPr lang="en-US" sz="2400">
              <a:solidFill>
                <a:schemeClr val="accent3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  <a:cs typeface="Calibri"/>
              </a:rPr>
              <a:t>Frequently point to sample ballots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Directs most questions to informational posters or head judge</a:t>
            </a:r>
            <a:endParaRPr lang="en-US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Frequently views parking lot for curbside voters</a:t>
            </a:r>
            <a:endParaRPr lang="en-US" sz="2400">
              <a:solidFill>
                <a:schemeClr val="accent3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48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2858" y="2484410"/>
            <a:ext cx="3687444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Roster Judge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051" y="5395912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Roster Judge</a:t>
            </a:r>
          </a:p>
          <a:p>
            <a:endParaRPr lang="en-US" sz="2400">
              <a:solidFill>
                <a:schemeClr val="accent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Cover private information and party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Instruct voter to sign and mark party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Give voter receipt with party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Points to sample ballots if voters are unsure of party choice</a:t>
            </a:r>
          </a:p>
          <a:p>
            <a:endParaRPr lang="en-US" sz="28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953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4318" y="3260780"/>
            <a:ext cx="4197492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Registration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862927" y="2312488"/>
            <a:ext cx="66682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Registration Judge</a:t>
            </a:r>
          </a:p>
          <a:p>
            <a:endParaRPr lang="en-US" sz="240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Registers unregistered voters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Refers voters to correct poll location*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For precincts with electronic rosters, the roster and registration judge roles may be combined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992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2858" y="3948453"/>
            <a:ext cx="4544640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1436" cy="1325563"/>
          </a:xfrm>
        </p:spPr>
        <p:txBody>
          <a:bodyPr/>
          <a:lstStyle/>
          <a:p>
            <a:r>
              <a:rPr lang="en-US" dirty="0"/>
              <a:t>Election Judge Roles – Demonstration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4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chemeClr val="accent4"/>
                </a:solidFill>
              </a:rPr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3"/>
            <a:ext cx="7428064" cy="45720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Demonstration Judge</a:t>
            </a:r>
          </a:p>
          <a:p>
            <a:endParaRPr lang="en-US" sz="2400">
              <a:solidFill>
                <a:schemeClr val="accent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 separate party ballots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 “Write-in” Choice if present on party’s ballot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Emphasize filling in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 “Uncommitted” Choice if present on party’s ballot</a:t>
            </a:r>
          </a:p>
          <a:p>
            <a:endParaRPr lang="en-US" sz="44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656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12790" y="4708800"/>
            <a:ext cx="3145069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Ballot Judge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Ballot Judge</a:t>
            </a:r>
          </a:p>
          <a:p>
            <a:endParaRPr lang="en-US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Ballot receipts private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Replacement ballots must be same party as spoiled ballots</a:t>
            </a:r>
            <a:endParaRPr lang="en-US" sz="2400">
              <a:solidFill>
                <a:schemeClr val="accent3"/>
              </a:solidFill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Determine party of spoiled ballot before discarding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3"/>
              </a:solidFill>
            </a:endParaRPr>
          </a:p>
          <a:p>
            <a:endParaRPr lang="en-US" sz="44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54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2858" y="5434634"/>
            <a:ext cx="3145069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Head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Head Judge</a:t>
            </a:r>
          </a:p>
          <a:p>
            <a:endParaRPr lang="en-US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Explaining party choice requirement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Working with voters who refuse to provide party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Reviews credentials of challengers, media, election administration representatives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May conduct challenge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73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86677" y="6177868"/>
            <a:ext cx="4842105" cy="6907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918" cy="1325563"/>
          </a:xfrm>
        </p:spPr>
        <p:txBody>
          <a:bodyPr/>
          <a:lstStyle/>
          <a:p>
            <a:r>
              <a:rPr lang="en-US" dirty="0"/>
              <a:t>Election Judge Roles – HCF Election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chemeClr val="accent4"/>
                </a:solidFill>
              </a:rPr>
              <a:t>HCF Election Judge</a:t>
            </a:r>
          </a:p>
          <a:p>
            <a:endParaRPr lang="en-US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Explaining party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Voters must make party choice on Absentee Ballot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3"/>
              </a:solidFill>
            </a:endParaRPr>
          </a:p>
          <a:p>
            <a:endParaRPr lang="en-US" sz="44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76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Curbside Voting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Use PNP Voter Certificate</a:t>
            </a:r>
          </a:p>
          <a:p>
            <a:pPr>
              <a:lnSpc>
                <a:spcPct val="150000"/>
              </a:lnSpc>
            </a:pPr>
            <a:r>
              <a:rPr lang="en-US"/>
              <a:t>Voter required to indicate party choice</a:t>
            </a:r>
          </a:p>
          <a:p>
            <a:pPr>
              <a:lnSpc>
                <a:spcPct val="150000"/>
              </a:lnSpc>
            </a:pPr>
            <a:r>
              <a:rPr lang="en-US"/>
              <a:t>Deliver only ballot noted on certificate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61DA6-50E7-489A-8DF4-0909A954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25"/>
          <a:stretch/>
        </p:blipFill>
        <p:spPr>
          <a:xfrm>
            <a:off x="7030976" y="1690688"/>
            <a:ext cx="3415613" cy="4752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AF073-9CAE-60EA-86FF-2342E0D5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8"/>
          <a:stretch/>
        </p:blipFill>
        <p:spPr>
          <a:xfrm>
            <a:off x="12192000" y="1786801"/>
            <a:ext cx="1248476" cy="475211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574 L -0.12005 -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Challengers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1892595"/>
            <a:ext cx="7049520" cy="430618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The</a:t>
            </a:r>
            <a:r>
              <a:rPr lang="en-US" i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only 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action a challenger may take is to contest a voter’s eligibility.</a:t>
            </a:r>
          </a:p>
          <a:p>
            <a:pPr>
              <a:lnSpc>
                <a:spcPct val="150000"/>
              </a:lnSpc>
            </a:pP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Suspicion is </a:t>
            </a:r>
            <a:r>
              <a:rPr lang="en-US" i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not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a basis for making a challenge.</a:t>
            </a:r>
          </a:p>
          <a:p>
            <a:pPr>
              <a:lnSpc>
                <a:spcPct val="150000"/>
              </a:lnSpc>
            </a:pP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The challenger must </a:t>
            </a:r>
            <a:r>
              <a:rPr lang="en-US" i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personally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know that </a:t>
            </a:r>
            <a:r>
              <a:rPr lang="en-US">
                <a:solidFill>
                  <a:srgbClr val="333333"/>
                </a:solidFill>
              </a:rPr>
              <a:t>the 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person is not eligible to vote for a specific reason.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b="1"/>
              <a:t>During the PNP, a challenger cannot challenge a party choice or make lists of voters.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C889F-4BFA-E4F8-D4D1-182AE9F5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25" b="25706"/>
          <a:stretch/>
        </p:blipFill>
        <p:spPr>
          <a:xfrm>
            <a:off x="7492076" y="2947753"/>
            <a:ext cx="4291011" cy="207981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1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Complaints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7" y="2111090"/>
            <a:ext cx="7357730" cy="405579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Voters might want to complain about the PNP’s party choice requirement.</a:t>
            </a:r>
          </a:p>
          <a:p>
            <a:pPr lvl="1">
              <a:lnSpc>
                <a:spcPct val="150000"/>
              </a:lnSpc>
            </a:pPr>
            <a:r>
              <a:rPr lang="en-US"/>
              <a:t>Offer another explanation that this is a legal requirement.</a:t>
            </a:r>
          </a:p>
          <a:p>
            <a:pPr lvl="1">
              <a:lnSpc>
                <a:spcPct val="150000"/>
              </a:lnSpc>
            </a:pPr>
            <a:r>
              <a:rPr lang="en-US"/>
              <a:t>If they insist, offer the State Elections Law Complaint Form</a:t>
            </a:r>
          </a:p>
          <a:p>
            <a:pPr lvl="1">
              <a:lnSpc>
                <a:spcPct val="150000"/>
              </a:lnSpc>
            </a:pPr>
            <a:r>
              <a:rPr lang="en-US"/>
              <a:t>Make sure paper copies are included with supplies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FC181-6FFF-A3EC-8B1C-1DC50ED5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1" t="9518" r="5926" b="9251"/>
          <a:stretch/>
        </p:blipFill>
        <p:spPr>
          <a:xfrm>
            <a:off x="7937769" y="2111090"/>
            <a:ext cx="3754877" cy="345331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3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PNP Statute Language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715"/>
            <a:ext cx="86249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800">
                <a:latin typeface="Lato"/>
                <a:ea typeface="Lato"/>
                <a:cs typeface="Lato"/>
              </a:rPr>
              <a:t>First Tuesday in March of a presidential election year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Voters </a:t>
            </a:r>
            <a:r>
              <a:rPr lang="en-US" sz="2800" b="1" i="1">
                <a:latin typeface="Lato"/>
                <a:ea typeface="Lato"/>
                <a:cs typeface="Lato"/>
              </a:rPr>
              <a:t>must</a:t>
            </a:r>
            <a:r>
              <a:rPr lang="en-US" sz="2800">
                <a:latin typeface="Lato"/>
                <a:ea typeface="Lato"/>
                <a:cs typeface="Lato"/>
              </a:rPr>
              <a:t> declare political party preference to participate in voting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Voter’s party ballot choice is shared with the chair of </a:t>
            </a:r>
            <a:r>
              <a:rPr lang="en-US">
                <a:latin typeface="Lato"/>
                <a:ea typeface="Lato"/>
                <a:cs typeface="Lato"/>
              </a:rPr>
              <a:t>chosen</a:t>
            </a:r>
            <a:r>
              <a:rPr lang="en-US" sz="2800">
                <a:latin typeface="Lato"/>
                <a:ea typeface="Lato"/>
                <a:cs typeface="Lato"/>
              </a:rPr>
              <a:t> political party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Each party has its own ballot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Each party can choose to have “uncommitted” or “write-in” choices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F86C6-352D-C421-C6D0-A5724AC1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556" l="10000" r="90000">
                        <a14:foregroundMark x1="34111" y1="87444" x2="34111" y2="87444"/>
                        <a14:foregroundMark x1="34667" y1="93556" x2="34667" y2="93556"/>
                        <a14:foregroundMark x1="42556" y1="64000" x2="42556" y2="64000"/>
                        <a14:foregroundMark x1="55556" y1="58889" x2="55556" y2="58889"/>
                        <a14:foregroundMark x1="65111" y1="56444" x2="65111" y2="56444"/>
                        <a14:foregroundMark x1="57667" y1="6667" x2="57667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352" y="3353026"/>
            <a:ext cx="2873262" cy="300332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9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464" y="1937794"/>
            <a:ext cx="601405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Mail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Balloting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F11AF-638A-7FC7-A04E-8E4FD5C13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69" y="723322"/>
            <a:ext cx="4789058" cy="47890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8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Mail Ballot Materials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/>
              <a:t>Mail Ballot Materials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/>
              <a:t>All</a:t>
            </a:r>
            <a:r>
              <a:rPr lang="en-US" sz="1800"/>
              <a:t> major party ballots must be sent to each mail ballot voter – even replacement ballots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Different signature envelope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OSS Example based on current rules - Election Administrator Forms webpage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Encourage use of additional “return” envelope so that party choice is covered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Different Mail Ballot Voter Instructions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3728B-9BA6-4215-98BC-EBE52A5F1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14326" y="6306253"/>
            <a:ext cx="29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OSS example based on current rules – Election Administrator Forms webpage</a:t>
            </a:r>
          </a:p>
        </p:txBody>
      </p:sp>
      <p:pic>
        <p:nvPicPr>
          <p:cNvPr id="3" name="Picture 2" descr="Signature Envelope Example">
            <a:extLst>
              <a:ext uri="{FF2B5EF4-FFF2-40B4-BE49-F238E27FC236}">
                <a16:creationId xmlns:a16="http://schemas.microsoft.com/office/drawing/2014/main" id="{7E783656-C013-2978-F2E5-95586110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96" y="136525"/>
            <a:ext cx="2397017" cy="612124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70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Mail Ballot Board – Intaking Mail Ballots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E801E-C45B-0364-8147-5EE7F94A9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685" y="2407734"/>
            <a:ext cx="260369" cy="66490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C1624A-1B44-6E29-5F95-B6655B1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3399" y="2039803"/>
            <a:ext cx="5126181" cy="1543906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7877C-F0AD-BFA0-A4D7-89CE77F5B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37" y="2678546"/>
            <a:ext cx="5457296" cy="905163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5660A7-3515-8DFC-4A74-51CAEB5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743" y="1946561"/>
            <a:ext cx="4493494" cy="449349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DB2AA5-2CB4-169D-4136-B49B41F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5986264" cy="3967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100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Processing Mail Ballots: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Separate signature envelopes from return envelopes (upon receipt)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Sort accepted mail ballot envelopes by major political party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Open secrecy envelope to remove contents, processing one party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0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Mail Ballot Board – Processing/Counting Mail Ballots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C1624A-1B44-6E29-5F95-B6655B1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7319" y="4023519"/>
            <a:ext cx="5141878" cy="2322368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7877C-F0AD-BFA0-A4D7-89CE77F5B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506" y="3740726"/>
            <a:ext cx="5457296" cy="905163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5660A7-3515-8DFC-4A74-51CAEB5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43" y="1946561"/>
            <a:ext cx="4493494" cy="449349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DB2AA5-2CB4-169D-4136-B49B41F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5646246" cy="396743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100">
                <a:solidFill>
                  <a:prstClr val="black"/>
                </a:solidFill>
              </a:rPr>
              <a:t>Processing accepted Mail Ballots: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Separate signature envelopes from return envelopes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b="1">
                <a:solidFill>
                  <a:prstClr val="black"/>
                </a:solidFill>
              </a:rPr>
              <a:t>Sort </a:t>
            </a:r>
            <a:r>
              <a:rPr lang="en-US" b="1">
                <a:solidFill>
                  <a:prstClr val="black"/>
                </a:solidFill>
              </a:rPr>
              <a:t>accepted</a:t>
            </a:r>
            <a:r>
              <a:rPr lang="en-US" sz="2100" b="1">
                <a:solidFill>
                  <a:prstClr val="black"/>
                </a:solidFill>
              </a:rPr>
              <a:t> mail ballot envelopes by major political party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Open secrecy envelope to remove contents, processing one party at a time</a:t>
            </a:r>
            <a:endParaRPr lang="en-US" sz="21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086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Mail Ballot Board – Processing Mail Ballots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A81C0-8E5B-4943-D6B3-6C4124C8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114" y="5096599"/>
            <a:ext cx="1363145" cy="136314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C1624A-1B44-6E29-5F95-B6655B1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3399" y="2039802"/>
            <a:ext cx="5174130" cy="1698479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7877C-F0AD-BFA0-A4D7-89CE77F5B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37" y="4751384"/>
            <a:ext cx="5457296" cy="905163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DB2AA5-2CB4-169D-4136-B49B41F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5804418" cy="396743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100">
                <a:solidFill>
                  <a:prstClr val="black"/>
                </a:solidFill>
              </a:rPr>
              <a:t>Processing accepted Mail Ballots: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Separate signature envelopes from  return envelopes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Sort accepted mail ballot envelopes by major political party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b="1">
                <a:solidFill>
                  <a:prstClr val="black"/>
                </a:solidFill>
              </a:rPr>
              <a:t>Open secrecy envelope to remove contents, processing one party at a time</a:t>
            </a:r>
            <a:endParaRPr lang="en-US" sz="2100" b="1"/>
          </a:p>
          <a:p>
            <a:endParaRPr lang="en-US" b="1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A03D2-061F-4974-FB81-2651E5406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00" y="1971831"/>
            <a:ext cx="4575863" cy="457586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36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00026 0.3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Example: Processing Mail Ballots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3"/>
            <a:ext cx="11592448" cy="41144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8D6804-453F-2AE4-294B-49DA65758559}"/>
              </a:ext>
            </a:extLst>
          </p:cNvPr>
          <p:cNvSpPr txBox="1"/>
          <p:nvPr/>
        </p:nvSpPr>
        <p:spPr>
          <a:xfrm>
            <a:off x="5368869" y="3461904"/>
            <a:ext cx="510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For this example, we’ll process a pile of DFL envelopes.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BEE0FE2-C5E1-363D-ED87-E4FDB8617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67" y="2505799"/>
            <a:ext cx="2743206" cy="2743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72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1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4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8D6804-453F-2AE4-294B-49DA65758559}"/>
              </a:ext>
            </a:extLst>
          </p:cNvPr>
          <p:cNvSpPr txBox="1"/>
          <p:nvPr/>
        </p:nvSpPr>
        <p:spPr>
          <a:xfrm>
            <a:off x="3693544" y="2232336"/>
            <a:ext cx="753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DFL ballot.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6" y="1719395"/>
            <a:ext cx="2725949" cy="27259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5" y="5855608"/>
            <a:ext cx="637267" cy="637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45" y="5855608"/>
            <a:ext cx="605339" cy="6053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05" y="5864498"/>
            <a:ext cx="628377" cy="628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45EDC-2C9D-3FF0-1C0F-D2B67F849B14}"/>
              </a:ext>
            </a:extLst>
          </p:cNvPr>
          <p:cNvSpPr txBox="1"/>
          <p:nvPr/>
        </p:nvSpPr>
        <p:spPr>
          <a:xfrm>
            <a:off x="3693544" y="2652420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Because the envelope contained the correct marked ballot, it can be counted.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5420" y="380854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42453" y="4047166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1 Counted Ballot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1DDE7-77A7-B7EB-323C-A4F7F73C5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284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4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9" y="1841828"/>
            <a:ext cx="2600895" cy="2600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2ECD7-8415-B6E0-ADEA-AEF09BC32698}"/>
              </a:ext>
            </a:extLst>
          </p:cNvPr>
          <p:cNvSpPr txBox="1"/>
          <p:nvPr/>
        </p:nvSpPr>
        <p:spPr>
          <a:xfrm>
            <a:off x="3890768" y="2023605"/>
            <a:ext cx="753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GOP ballot.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841B-96C5-F9C5-9DB3-B7104C0E866E}"/>
              </a:ext>
            </a:extLst>
          </p:cNvPr>
          <p:cNvSpPr txBox="1"/>
          <p:nvPr/>
        </p:nvSpPr>
        <p:spPr>
          <a:xfrm>
            <a:off x="3890768" y="2443689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Because the envelope did not contain the correct marked ballot, it cannot be counted.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39677" y="3838435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1 Spoiled Ballot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2B91B-0070-4865-536C-9E77DD9CA964}"/>
              </a:ext>
            </a:extLst>
          </p:cNvPr>
          <p:cNvSpPr txBox="1"/>
          <p:nvPr/>
        </p:nvSpPr>
        <p:spPr>
          <a:xfrm>
            <a:off x="3890768" y="3395087"/>
            <a:ext cx="75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EF415C"/>
                </a:solidFill>
              </a:rPr>
              <a:t>Note on the incident report: Ballot did not match indicated party.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39400" y="3595637"/>
            <a:ext cx="9144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716" y="4790326"/>
            <a:ext cx="1413820" cy="14138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43" y="5933863"/>
            <a:ext cx="605339" cy="6053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905" y="5864498"/>
            <a:ext cx="628377" cy="628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3716" y="549723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0623" y="6130606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3761A1-9225-92CF-900E-209FE64D7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515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002" y="1952911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27" y="1841993"/>
            <a:ext cx="2679857" cy="2679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F3EDE-616C-3131-3E92-9F20A046DC0A}"/>
              </a:ext>
            </a:extLst>
          </p:cNvPr>
          <p:cNvSpPr txBox="1"/>
          <p:nvPr/>
        </p:nvSpPr>
        <p:spPr>
          <a:xfrm>
            <a:off x="3550108" y="2152092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GOP ballot </a:t>
            </a:r>
            <a:r>
              <a:rPr lang="en-US" sz="2400" b="1" i="1">
                <a:solidFill>
                  <a:schemeClr val="bg1"/>
                </a:solidFill>
              </a:rPr>
              <a:t>and</a:t>
            </a:r>
            <a:r>
              <a:rPr lang="en-US" sz="2400" b="1">
                <a:solidFill>
                  <a:schemeClr val="bg1"/>
                </a:solidFill>
              </a:rPr>
              <a:t> one marked DFL ballot.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42C8-C922-6CEE-0672-9C50ACFEE4AB}"/>
              </a:ext>
            </a:extLst>
          </p:cNvPr>
          <p:cNvSpPr txBox="1"/>
          <p:nvPr/>
        </p:nvSpPr>
        <p:spPr>
          <a:xfrm>
            <a:off x="3550108" y="2866262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Because the envelope contained marked ballots from two parties, they cannot be counted.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4750F-316E-D595-2DD6-77F2629AF1E5}"/>
              </a:ext>
            </a:extLst>
          </p:cNvPr>
          <p:cNvSpPr txBox="1"/>
          <p:nvPr/>
        </p:nvSpPr>
        <p:spPr>
          <a:xfrm>
            <a:off x="3571127" y="3733945"/>
            <a:ext cx="450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F415C"/>
                </a:solidFill>
              </a:rPr>
              <a:t>Note on the incident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F415C"/>
                </a:solidFill>
              </a:rPr>
              <a:t>Envelope contained two marked ballots.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F415C"/>
                </a:solidFill>
              </a:rPr>
              <a:t>+1 ballot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81359" y="4088553"/>
            <a:ext cx="287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2 Spoiled Ballots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45999" y="3820829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716" y="4790326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2624" y="4767568"/>
            <a:ext cx="1307895" cy="13078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868" y="5837449"/>
            <a:ext cx="628377" cy="628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3716" y="549723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0623" y="6130606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2682" y="6151638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06098" y="5438672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42C6B-4E56-9E59-366D-F60E637FD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10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4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9A746-0E68-3E97-30D6-C8AC1A55A9BF}"/>
              </a:ext>
            </a:extLst>
          </p:cNvPr>
          <p:cNvSpPr txBox="1"/>
          <p:nvPr/>
        </p:nvSpPr>
        <p:spPr>
          <a:xfrm>
            <a:off x="3572232" y="1943910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DFL ballot and </a:t>
            </a:r>
            <a:r>
              <a:rPr lang="en-US" sz="2400" b="1" i="1">
                <a:solidFill>
                  <a:schemeClr val="bg1"/>
                </a:solidFill>
              </a:rPr>
              <a:t>unmarked</a:t>
            </a:r>
            <a:r>
              <a:rPr lang="en-US" sz="2400" b="1">
                <a:solidFill>
                  <a:schemeClr val="bg1"/>
                </a:solidFill>
              </a:rPr>
              <a:t> GOP and LMN ballots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FE1FC-E71F-E5D2-D3FF-C15C2300E4B6}"/>
              </a:ext>
            </a:extLst>
          </p:cNvPr>
          <p:cNvSpPr txBox="1"/>
          <p:nvPr/>
        </p:nvSpPr>
        <p:spPr>
          <a:xfrm>
            <a:off x="3492557" y="2760944"/>
            <a:ext cx="802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3"/>
                </a:solidFill>
              </a:rPr>
              <a:t>Because the envelope contained a </a:t>
            </a:r>
            <a:r>
              <a:rPr lang="en-US" sz="2000" b="1">
                <a:solidFill>
                  <a:schemeClr val="accent3"/>
                </a:solidFill>
              </a:rPr>
              <a:t>marked</a:t>
            </a:r>
            <a:r>
              <a:rPr lang="en-US" sz="2000">
                <a:solidFill>
                  <a:schemeClr val="accent3"/>
                </a:solidFill>
              </a:rPr>
              <a:t> DFL ballot and two </a:t>
            </a:r>
            <a:r>
              <a:rPr lang="en-US" sz="2000" b="1">
                <a:solidFill>
                  <a:schemeClr val="accent3"/>
                </a:solidFill>
              </a:rPr>
              <a:t>unmarked</a:t>
            </a:r>
            <a:r>
              <a:rPr lang="en-US" sz="2000">
                <a:solidFill>
                  <a:schemeClr val="accent3"/>
                </a:solidFill>
              </a:rPr>
              <a:t> GOP and LMN ballots, the DFL ballot will be counted and the unmarked GOP and LMN ballots will be spoiled.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3474D-DC39-5F67-BE72-76B4D07D87EF}"/>
              </a:ext>
            </a:extLst>
          </p:cNvPr>
          <p:cNvSpPr txBox="1"/>
          <p:nvPr/>
        </p:nvSpPr>
        <p:spPr>
          <a:xfrm>
            <a:off x="3492556" y="3770499"/>
            <a:ext cx="804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F415C"/>
                </a:solidFill>
              </a:rPr>
              <a:t>Note on the incident report: Envelope contained two unmarked ballots &amp; +2 ballots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657" y="389854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262466-738E-7DD1-BA9A-96A2E721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27688" y="4117413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89DAD-FD15-10CA-4302-AD25D5D50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7143" y="4128647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36275" y="3922600"/>
            <a:ext cx="9144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716" y="4790326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624" y="476756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805" y="4827862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0" y="2018484"/>
            <a:ext cx="2567849" cy="25678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3716" y="549723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0623" y="6130606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2167" y="6153017"/>
            <a:ext cx="18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06098" y="543867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1327" y="6139947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51963" y="5425602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6BEE0E-2B69-43E5-D62A-B970300D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23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- January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D21AB2-F2B0-99E7-65C1-ED120107B848}"/>
              </a:ext>
            </a:extLst>
          </p:cNvPr>
          <p:cNvSpPr txBox="1">
            <a:spLocks/>
          </p:cNvSpPr>
          <p:nvPr/>
        </p:nvSpPr>
        <p:spPr>
          <a:xfrm>
            <a:off x="562156" y="2022715"/>
            <a:ext cx="920294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Lato"/>
                <a:ea typeface="Lato"/>
                <a:cs typeface="Lato"/>
              </a:rPr>
              <a:t>January 2024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1/5 - 3/4: PNP election judge training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1/19: PNP PAT testing may begin once ballots are proofed and approved</a:t>
            </a:r>
          </a:p>
          <a:p>
            <a:pPr marL="800100" lvl="1" indent="-342900"/>
            <a:r>
              <a:rPr lang="en-US" sz="2500">
                <a:latin typeface="Lato"/>
                <a:ea typeface="Lato"/>
                <a:cs typeface="Lato"/>
              </a:rPr>
              <a:t>At least 3 days before equipment is used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1/19 - 2/20: PNP mail ballots sent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1/19 - 3/4: PNP AB voting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0554-6CD7-8D2D-B531-5B716B1C2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81" y="3930976"/>
            <a:ext cx="2241229" cy="2241229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7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-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2109839"/>
            <a:ext cx="11592448" cy="2117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FE1FC-E71F-E5D2-D3FF-C15C2300E4B6}"/>
              </a:ext>
            </a:extLst>
          </p:cNvPr>
          <p:cNvSpPr txBox="1"/>
          <p:nvPr/>
        </p:nvSpPr>
        <p:spPr>
          <a:xfrm>
            <a:off x="2210604" y="2761106"/>
            <a:ext cx="8026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3"/>
                </a:solidFill>
              </a:rPr>
              <a:t>Now, we can see how many counted and how many spoiled ballots this pile of four DFL signature envelopes contained.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51" y="6136314"/>
            <a:ext cx="210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2776" y="6148507"/>
            <a:ext cx="18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86707" y="543416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9353" y="6105162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447598" y="5421969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3651" y="5329567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262466-738E-7DD1-BA9A-96A2E721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9190" y="5995427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89DAD-FD15-10CA-4302-AD25D5D50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0532" y="6263803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8657" y="501233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58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/>
              <a:t>Example: Processing Mail Ballots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166" y="2109839"/>
            <a:ext cx="11592448" cy="2117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</a:extLst>
          </p:cNvPr>
          <p:cNvSpPr txBox="1"/>
          <p:nvPr/>
        </p:nvSpPr>
        <p:spPr>
          <a:xfrm>
            <a:off x="2939602" y="2665173"/>
            <a:ext cx="210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62466-738E-7DD1-BA9A-96A2E7212B65}"/>
              </a:ext>
            </a:extLst>
          </p:cNvPr>
          <p:cNvSpPr txBox="1"/>
          <p:nvPr/>
        </p:nvSpPr>
        <p:spPr>
          <a:xfrm>
            <a:off x="2939240" y="3011445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6F9677-70C1-C04D-3E82-4C5CEDB9C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83792" y="3423505"/>
            <a:ext cx="250961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F31DF5-DE89-6054-650F-CFC0B9A52F83}"/>
              </a:ext>
            </a:extLst>
          </p:cNvPr>
          <p:cNvSpPr txBox="1"/>
          <p:nvPr/>
        </p:nvSpPr>
        <p:spPr>
          <a:xfrm>
            <a:off x="2939602" y="3446143"/>
            <a:ext cx="235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2 Counted Ballots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</a:extLst>
          </p:cNvPr>
          <p:cNvSpPr txBox="1"/>
          <p:nvPr/>
        </p:nvSpPr>
        <p:spPr>
          <a:xfrm>
            <a:off x="6918383" y="2379473"/>
            <a:ext cx="18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</a:extLst>
          </p:cNvPr>
          <p:cNvSpPr txBox="1"/>
          <p:nvPr/>
        </p:nvSpPr>
        <p:spPr>
          <a:xfrm>
            <a:off x="6922409" y="2691911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89DAD-FD15-10CA-4302-AD25D5D504FF}"/>
              </a:ext>
            </a:extLst>
          </p:cNvPr>
          <p:cNvSpPr txBox="1"/>
          <p:nvPr/>
        </p:nvSpPr>
        <p:spPr>
          <a:xfrm>
            <a:off x="6922409" y="2995143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B2789C-39FD-A7CF-2706-4880D2CB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3699" y="3423505"/>
            <a:ext cx="2509616" cy="0"/>
          </a:xfrm>
          <a:prstGeom prst="line">
            <a:avLst/>
          </a:prstGeom>
          <a:ln w="38100">
            <a:solidFill>
              <a:srgbClr val="EF4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0A455B-C42A-98DB-C05E-5441C381627E}"/>
              </a:ext>
            </a:extLst>
          </p:cNvPr>
          <p:cNvSpPr txBox="1"/>
          <p:nvPr/>
        </p:nvSpPr>
        <p:spPr>
          <a:xfrm>
            <a:off x="6918383" y="3408115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5 Spoiled Ballots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52444" y="5417005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8838" y="5453468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0225" y="5569113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13315" y="509495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681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and Logging Mail Ballots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2109839"/>
            <a:ext cx="11592448" cy="2540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31DF5-DE89-6054-650F-CFC0B9A52F83}"/>
              </a:ext>
            </a:extLst>
          </p:cNvPr>
          <p:cNvSpPr txBox="1"/>
          <p:nvPr/>
        </p:nvSpPr>
        <p:spPr>
          <a:xfrm>
            <a:off x="1379853" y="2258933"/>
            <a:ext cx="235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3"/>
                </a:solidFill>
              </a:rPr>
              <a:t>2 Counted Ballots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0A455B-C42A-98DB-C05E-5441C381627E}"/>
              </a:ext>
            </a:extLst>
          </p:cNvPr>
          <p:cNvSpPr txBox="1"/>
          <p:nvPr/>
        </p:nvSpPr>
        <p:spPr>
          <a:xfrm>
            <a:off x="8086932" y="2224604"/>
            <a:ext cx="193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EF415C"/>
                </a:solidFill>
              </a:rPr>
              <a:t>5 Spoiled Ballots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F4F9F-317A-84AD-EA52-0846801F5ADF}"/>
              </a:ext>
            </a:extLst>
          </p:cNvPr>
          <p:cNvSpPr txBox="1"/>
          <p:nvPr/>
        </p:nvSpPr>
        <p:spPr>
          <a:xfrm>
            <a:off x="995394" y="2619472"/>
            <a:ext cx="312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Ballots are ready to be counted.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5CFED-47E3-D75A-CC18-CA359D89293A}"/>
              </a:ext>
            </a:extLst>
          </p:cNvPr>
          <p:cNvSpPr txBox="1"/>
          <p:nvPr/>
        </p:nvSpPr>
        <p:spPr>
          <a:xfrm>
            <a:off x="7384389" y="2589837"/>
            <a:ext cx="3122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Each spoiled ballot is listed on the incident 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Ballots must be kept in secure spoiled ballot storage.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86707" y="5434162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469989" y="5390817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0903" y="5479262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05593" y="496176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167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592448" cy="1325563"/>
          </a:xfrm>
        </p:spPr>
        <p:txBody>
          <a:bodyPr/>
          <a:lstStyle/>
          <a:p>
            <a:r>
              <a:rPr lang="en-US" dirty="0"/>
              <a:t>Processing Mail Ballots – Transferring Results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2109839"/>
            <a:ext cx="11592448" cy="2117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7A6A9-E03B-62A0-6726-8C6FEA35FB66}"/>
              </a:ext>
            </a:extLst>
          </p:cNvPr>
          <p:cNvSpPr txBox="1"/>
          <p:nvPr/>
        </p:nvSpPr>
        <p:spPr>
          <a:xfrm>
            <a:off x="3144082" y="2548889"/>
            <a:ext cx="312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Next, we’ll record this data onto a Mail Precinct Summary Statement</a:t>
            </a:r>
          </a:p>
        </p:txBody>
      </p:sp>
      <p:pic>
        <p:nvPicPr>
          <p:cNvPr id="6" name="Picture 5" descr="A picture of a summary statement">
            <a:extLst>
              <a:ext uri="{FF2B5EF4-FFF2-40B4-BE49-F238E27FC236}">
                <a16:creationId xmlns:a16="http://schemas.microsoft.com/office/drawing/2014/main" id="{C72B9153-F58D-F070-5217-1813EC9C4F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96390" y="1841192"/>
            <a:ext cx="2010084" cy="27177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586707" y="5434162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469989" y="5390817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02222" y="5390817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105593" y="496176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67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3375" y="254860"/>
            <a:ext cx="5133975" cy="1325563"/>
          </a:xfrm>
        </p:spPr>
        <p:txBody>
          <a:bodyPr>
            <a:noAutofit/>
          </a:bodyPr>
          <a:lstStyle/>
          <a:p>
            <a:r>
              <a:rPr lang="en-US" sz="3600"/>
              <a:t>Mail Precinct Summary Statement Example</a:t>
            </a:r>
          </a:p>
        </p:txBody>
      </p:sp>
      <p:pic>
        <p:nvPicPr>
          <p:cNvPr id="6" name="Picture 5" descr="A picture of a summary statement">
            <a:extLst>
              <a:ext uri="{FF2B5EF4-FFF2-40B4-BE49-F238E27FC236}">
                <a16:creationId xmlns:a16="http://schemas.microsoft.com/office/drawing/2014/main" id="{1A9C0898-3F3E-7B4C-80B9-E89CAA8E0C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903" y="9658"/>
            <a:ext cx="529936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514726" y="2816261"/>
            <a:ext cx="914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9399" y="3031555"/>
            <a:ext cx="540911" cy="415461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09295" y="3356566"/>
            <a:ext cx="15132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solidFill>
                  <a:srgbClr val="EF41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2000" b="0" cap="none" spc="0">
              <a:ln w="0"/>
              <a:solidFill>
                <a:srgbClr val="EF41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5179" y="4174275"/>
            <a:ext cx="54091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solidFill>
                  <a:srgbClr val="EF41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9624638" y="4703376"/>
            <a:ext cx="6825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722561" y="5961687"/>
            <a:ext cx="47812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1781" y="4168981"/>
            <a:ext cx="4069563" cy="196977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12: Equals the number of signature envelopes which should equal the number of Accepted AB/MBs noted in a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C: Equals the number of ballots </a:t>
            </a:r>
            <a:r>
              <a:rPr lang="en-US" sz="1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counted</a:t>
            </a:r>
            <a:r>
              <a:rPr 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number should be equal to or less than Item 12.</a:t>
            </a:r>
          </a:p>
          <a:p>
            <a:pPr algn="ctr"/>
            <a:endParaRPr 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722561" y="5404333"/>
            <a:ext cx="468016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712450" y="5715710"/>
            <a:ext cx="47812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7686" y="2422683"/>
            <a:ext cx="54953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n w="0"/>
                <a:solidFill>
                  <a:srgbClr val="EF41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+3</a:t>
            </a:r>
            <a:endParaRPr lang="en-US">
              <a:solidFill>
                <a:srgbClr val="EF415C"/>
              </a:solidFill>
            </a:endParaRPr>
          </a:p>
        </p:txBody>
      </p:sp>
      <p:sp>
        <p:nvSpPr>
          <p:cNvPr id="21" name="Right Arrow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1104" y="5377741"/>
            <a:ext cx="528034" cy="477997"/>
          </a:xfrm>
          <a:prstGeom prst="rightArrow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3C1FE-3AC2-E2A8-E792-F8000710C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8657" y="5537696"/>
            <a:ext cx="3001992" cy="142100"/>
          </a:xfrm>
          <a:prstGeom prst="roundRect">
            <a:avLst/>
          </a:prstGeom>
          <a:solidFill>
            <a:schemeClr val="accent4">
              <a:alpha val="34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EB0DB-4C0E-886C-635F-11B6FD9F7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59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3" grpId="0"/>
      <p:bldP spid="15" grpId="0"/>
      <p:bldP spid="22" grpId="0" animBg="1"/>
      <p:bldP spid="16" grpId="0"/>
      <p:bldP spid="18" grpId="0" animBg="1"/>
      <p:bldP spid="21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r>
              <a:rPr lang="en-US" sz="3600"/>
              <a:t>Mail Ballot Voters Changing Major Party Ballot Choice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571480"/>
            <a:ext cx="6863751" cy="396743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Mail ballot voter may change their major party ballot choice through the end of business on the 19th day before the PNP</a:t>
            </a:r>
          </a:p>
          <a:p>
            <a:pPr marL="285750" lvl="0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If a returned, voted MB has been </a:t>
            </a:r>
            <a:r>
              <a:rPr lang="en-US" sz="1800" b="1">
                <a:solidFill>
                  <a:prstClr val="black"/>
                </a:solidFill>
              </a:rPr>
              <a:t>received</a:t>
            </a:r>
            <a:r>
              <a:rPr lang="en-US" sz="1800">
                <a:solidFill>
                  <a:prstClr val="black"/>
                </a:solidFill>
              </a:rPr>
              <a:t> or </a:t>
            </a:r>
            <a:r>
              <a:rPr lang="en-US" sz="1800" b="1">
                <a:solidFill>
                  <a:prstClr val="black"/>
                </a:solidFill>
              </a:rPr>
              <a:t>accepted</a:t>
            </a:r>
            <a:r>
              <a:rPr lang="en-US" sz="180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The received or accepted ballot is spoiled in SVRS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County sends replacement mail ballot packet that includes all major party ballots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D77BF-33D9-D608-042B-04D78A9A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t="18538" r="5607" b="17286"/>
          <a:stretch/>
        </p:blipFill>
        <p:spPr>
          <a:xfrm>
            <a:off x="7368988" y="2339787"/>
            <a:ext cx="4503361" cy="3175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1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Mail Ballot Accepting &amp; Rejecting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Aft>
                <a:spcPts val="1200"/>
              </a:spcAft>
            </a:pPr>
            <a:r>
              <a:rPr lang="en-US" sz="2400">
                <a:solidFill>
                  <a:prstClr val="black"/>
                </a:solidFill>
              </a:rPr>
              <a:t>Additional rejection item of “party choice not valid”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000">
                <a:solidFill>
                  <a:prstClr val="black"/>
                </a:solidFill>
              </a:rPr>
              <a:t>Not listed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000">
                <a:solidFill>
                  <a:prstClr val="black"/>
                </a:solidFill>
              </a:rPr>
              <a:t>Not a major party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000">
                <a:solidFill>
                  <a:prstClr val="black"/>
                </a:solidFill>
              </a:rPr>
              <a:t>Cannot determine</a:t>
            </a:r>
          </a:p>
          <a:p>
            <a:pPr marL="285750" lvl="0" indent="-285750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</a:rPr>
              <a:t>Must use the PNP MB Envelopes module in SVRS for all returned PNP mail ballots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Return PNP MB Envelopes button in SVRS">
            <a:extLst>
              <a:ext uri="{FF2B5EF4-FFF2-40B4-BE49-F238E27FC236}">
                <a16:creationId xmlns:a16="http://schemas.microsoft.com/office/drawing/2014/main" id="{B7EE0CB4-03A0-53F5-7F3E-F6F9C9FE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06" y="1878951"/>
            <a:ext cx="2705053" cy="2508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3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9455" y="1937794"/>
            <a:ext cx="508654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Absentee Voting</a:t>
            </a:r>
          </a:p>
        </p:txBody>
      </p:sp>
      <p:pic>
        <p:nvPicPr>
          <p:cNvPr id="6" name="Picture 5" descr="PNP AB application">
            <a:extLst>
              <a:ext uri="{FF2B5EF4-FFF2-40B4-BE49-F238E27FC236}">
                <a16:creationId xmlns:a16="http://schemas.microsoft.com/office/drawing/2014/main" id="{A3A59A94-3525-B400-8333-19370024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88" y="335114"/>
            <a:ext cx="4567212" cy="587963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57AAA6E-717C-ED72-E64A-A63505922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707623">
            <a:off x="7806531" y="2578912"/>
            <a:ext cx="4351338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8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/>
          <a:lstStyle/>
          <a:p>
            <a:r>
              <a:rPr lang="en-US"/>
              <a:t>Absentee Ballot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3" y="2005011"/>
            <a:ext cx="6377964" cy="4487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200" b="1"/>
              <a:t>Applications</a:t>
            </a:r>
          </a:p>
          <a:p>
            <a:pPr marL="285750" indent="-285750">
              <a:lnSpc>
                <a:spcPct val="150000"/>
              </a:lnSpc>
            </a:pPr>
            <a:r>
              <a:rPr lang="en-US" sz="3800"/>
              <a:t>Online &amp; Paper UOCAVA – available now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3400"/>
              <a:t>Must note party choice on application</a:t>
            </a:r>
          </a:p>
          <a:p>
            <a:pPr marL="285750" indent="-285750">
              <a:lnSpc>
                <a:spcPct val="150000"/>
              </a:lnSpc>
            </a:pPr>
            <a:r>
              <a:rPr lang="en-US" sz="3800" b="1"/>
              <a:t>Specific PNP AB Application – must be used*</a:t>
            </a:r>
          </a:p>
          <a:p>
            <a:pPr marL="285750" indent="-285750">
              <a:lnSpc>
                <a:spcPct val="150000"/>
              </a:lnSpc>
            </a:pPr>
            <a:r>
              <a:rPr lang="en-US" sz="3800"/>
              <a:t>Online &amp; Paper PNP AB applications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3000"/>
              <a:t>Available mid-November</a:t>
            </a:r>
          </a:p>
        </p:txBody>
      </p:sp>
      <p:pic>
        <p:nvPicPr>
          <p:cNvPr id="7" name="Picture 6" descr="PNP AB application">
            <a:extLst>
              <a:ext uri="{FF2B5EF4-FFF2-40B4-BE49-F238E27FC236}">
                <a16:creationId xmlns:a16="http://schemas.microsoft.com/office/drawing/2014/main" id="{4C7D5A87-B030-D99D-B79B-4AEF385A1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282" y="266101"/>
            <a:ext cx="4724118" cy="60816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E9618B-9DE3-2357-9ED7-58807C5CE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4077" y="1614706"/>
            <a:ext cx="4109723" cy="39030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31A167-3188-0E95-89A9-575E07ABA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7714" y="2304959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73CEDB-27E4-537F-D53C-5844907A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2153" y="2454814"/>
            <a:ext cx="519729" cy="519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DE4C8-CE74-73AB-A6B3-459380E3C894}"/>
              </a:ext>
            </a:extLst>
          </p:cNvPr>
          <p:cNvSpPr txBox="1"/>
          <p:nvPr/>
        </p:nvSpPr>
        <p:spPr>
          <a:xfrm>
            <a:off x="8972242" y="2310234"/>
            <a:ext cx="275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Unlike other absentee ballot application forms, the application for the PNP requires the voter to select a party preference.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0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/>
          <a:lstStyle/>
          <a:p>
            <a:r>
              <a:rPr lang="en-US" sz="4400" b="1"/>
              <a:t>Major Party Ballot Choice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2" y="2005011"/>
            <a:ext cx="7165079" cy="4487863"/>
          </a:xfrm>
        </p:spPr>
        <p:txBody>
          <a:bodyPr>
            <a:normAutofit fontScale="70000" lnSpcReduction="20000"/>
          </a:bodyPr>
          <a:lstStyle/>
          <a:p>
            <a:pPr marL="628650" lvl="1" indent="-171450">
              <a:lnSpc>
                <a:spcPct val="150000"/>
              </a:lnSpc>
            </a:pPr>
            <a:r>
              <a:rPr lang="en-US" sz="3200"/>
              <a:t>Send voter a new absentee ballot based on the last application received</a:t>
            </a:r>
          </a:p>
          <a:p>
            <a:pPr marL="628650" lvl="1" indent="-171450">
              <a:lnSpc>
                <a:spcPct val="150000"/>
              </a:lnSpc>
            </a:pPr>
            <a:r>
              <a:rPr lang="en-US" sz="3200"/>
              <a:t>An AB voter may change their major party ballot choice through the end of business the 19</a:t>
            </a:r>
            <a:r>
              <a:rPr lang="en-US" sz="3200" baseline="30000"/>
              <a:t>th</a:t>
            </a:r>
            <a:r>
              <a:rPr lang="en-US" sz="3200"/>
              <a:t> day before the Presidential Nominating Primary</a:t>
            </a:r>
          </a:p>
          <a:p>
            <a:pPr marL="628650" lvl="1" indent="-171450">
              <a:lnSpc>
                <a:spcPct val="150000"/>
              </a:lnSpc>
            </a:pPr>
            <a:r>
              <a:rPr lang="en-US" sz="3200"/>
              <a:t>AB voter must complete a new application</a:t>
            </a:r>
          </a:p>
          <a:p>
            <a:pPr marL="628650" lvl="1" indent="-171450">
              <a:lnSpc>
                <a:spcPct val="150000"/>
              </a:lnSpc>
            </a:pPr>
            <a:r>
              <a:rPr lang="en-US" sz="3200"/>
              <a:t>Voter may only be sent a replacement ballot of the major party choice that is on their latest application</a:t>
            </a:r>
          </a:p>
          <a:p>
            <a:pPr marL="628650" lvl="1" indent="-171450">
              <a:lnSpc>
                <a:spcPct val="150000"/>
              </a:lnSpc>
            </a:pPr>
            <a:endParaRPr lang="en-US" sz="3200"/>
          </a:p>
          <a:p>
            <a:pPr marL="0" indent="0">
              <a:buNone/>
            </a:pPr>
            <a:endParaRPr lang="en-US" sz="34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B2ACD-55CE-216C-5E0D-A104B7098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097" y="1959769"/>
            <a:ext cx="4274488" cy="427448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3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- February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D21AB2-F2B0-99E7-65C1-ED120107B848}"/>
              </a:ext>
            </a:extLst>
          </p:cNvPr>
          <p:cNvSpPr txBox="1">
            <a:spLocks/>
          </p:cNvSpPr>
          <p:nvPr/>
        </p:nvSpPr>
        <p:spPr>
          <a:xfrm>
            <a:off x="562156" y="2022715"/>
            <a:ext cx="920294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Lato"/>
                <a:ea typeface="Lato"/>
                <a:cs typeface="Lato"/>
              </a:rPr>
              <a:t>February 2024</a:t>
            </a:r>
            <a:endParaRPr lang="en-US" sz="3200">
              <a:latin typeface="Lato"/>
              <a:ea typeface="Lato"/>
              <a:cs typeface="Lato"/>
            </a:endParaRP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2/13: February uniform special election date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2/13: PNP pre-registration deadline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2/15: AB &amp; MB ballot processing may begin - at close of business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2/16: PNP direct balloting (alternative AB procedure) may begin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2/27: Agent “delivery and return” begins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2/27: PRECINCT CAUCUS MEETINGS</a:t>
            </a:r>
          </a:p>
          <a:p>
            <a:pPr marL="342900" indent="-342900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0554-6CD7-8D2D-B531-5B716B1C2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81" y="3930976"/>
            <a:ext cx="2241229" cy="2241229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1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464" y="1937794"/>
            <a:ext cx="601405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Post Election &amp; Canvassing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932A8-78D8-0356-7173-45F1A092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64080" y="1434140"/>
            <a:ext cx="3989720" cy="39897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Post Election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Return of Materials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Secured Materials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Canvassing Process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Recounts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Contests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Access to PNP Information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8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Return of Materials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2"/>
            <a:ext cx="8088702" cy="4316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Same process as State Primary or State General Election</a:t>
            </a:r>
          </a:p>
          <a:p>
            <a:pPr lvl="1"/>
            <a:r>
              <a:rPr lang="en-US">
                <a:latin typeface="Lato"/>
                <a:ea typeface="Lato"/>
                <a:cs typeface="Lato"/>
              </a:rPr>
              <a:t>Election Judges </a:t>
            </a:r>
            <a:r>
              <a:rPr lang="en-US" i="1">
                <a:latin typeface="Lato"/>
                <a:ea typeface="Lato"/>
                <a:cs typeface="Lato"/>
              </a:rPr>
              <a:t>must</a:t>
            </a:r>
            <a:r>
              <a:rPr lang="en-US">
                <a:latin typeface="Lato"/>
                <a:ea typeface="Lato"/>
                <a:cs typeface="Lato"/>
              </a:rPr>
              <a:t> return within 24 hours</a:t>
            </a:r>
          </a:p>
          <a:p>
            <a:pPr lvl="2"/>
            <a:r>
              <a:rPr lang="en-US">
                <a:latin typeface="Lato"/>
                <a:ea typeface="Lato"/>
                <a:cs typeface="Lato"/>
              </a:rPr>
              <a:t>Materials should be returned the </a:t>
            </a:r>
            <a:r>
              <a:rPr lang="en-US" b="1" i="1">
                <a:latin typeface="Lato"/>
                <a:ea typeface="Lato"/>
                <a:cs typeface="Lato"/>
              </a:rPr>
              <a:t>night of the election</a:t>
            </a:r>
            <a:r>
              <a:rPr lang="en-US">
                <a:latin typeface="Lato"/>
                <a:ea typeface="Lato"/>
                <a:cs typeface="Lato"/>
              </a:rPr>
              <a:t>, unless in the case of an emergency or other agreement </a:t>
            </a:r>
            <a:endParaRPr lang="en-US"/>
          </a:p>
          <a:p>
            <a:pPr lvl="2"/>
            <a:r>
              <a:rPr lang="en-US"/>
              <a:t>All voted and spoiled ballots</a:t>
            </a:r>
          </a:p>
          <a:p>
            <a:pPr lvl="2"/>
            <a:r>
              <a:rPr lang="en-US"/>
              <a:t>Two sets of summary statements</a:t>
            </a:r>
          </a:p>
          <a:p>
            <a:pPr lvl="2"/>
            <a:r>
              <a:rPr lang="en-US"/>
              <a:t>Completed Voter Registration Applications</a:t>
            </a:r>
          </a:p>
          <a:p>
            <a:pPr lvl="2"/>
            <a:r>
              <a:rPr lang="en-US"/>
              <a:t>Voter Rosters</a:t>
            </a:r>
          </a:p>
          <a:p>
            <a:pPr lvl="2"/>
            <a:r>
              <a:rPr lang="en-US"/>
              <a:t>Voting Systems </a:t>
            </a:r>
            <a:endParaRPr lang="en-US" sz="1600"/>
          </a:p>
          <a:p>
            <a:pPr lvl="3"/>
            <a:endParaRPr lang="en-US"/>
          </a:p>
          <a:p>
            <a:pPr lvl="1"/>
            <a:r>
              <a:rPr lang="en-US"/>
              <a:t>Be prepared in case of weather issues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74A4D-C455-ADA7-0E52-0982A9B2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811458"/>
            <a:ext cx="4094021" cy="409402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9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Secured Materials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r>
              <a:rPr lang="en-US"/>
              <a:t>Same process as State Primary or State General Election</a:t>
            </a:r>
          </a:p>
          <a:p>
            <a:pPr lvl="1"/>
            <a:endParaRPr lang="en-US"/>
          </a:p>
          <a:p>
            <a:pPr lvl="1"/>
            <a:r>
              <a:rPr lang="en-US"/>
              <a:t>Store by Precinct in safe, secure location</a:t>
            </a:r>
          </a:p>
          <a:p>
            <a:pPr lvl="1"/>
            <a:r>
              <a:rPr lang="en-US"/>
              <a:t>Keep “as delivered” until end of contest period </a:t>
            </a:r>
          </a:p>
          <a:p>
            <a:pPr lvl="1"/>
            <a:r>
              <a:rPr lang="en-US"/>
              <a:t>Strictly control access to these items during contest period</a:t>
            </a:r>
          </a:p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34761-339A-C39B-9974-010BD77C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669" y="1863434"/>
            <a:ext cx="4492916" cy="449291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8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County Canvassing Board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r>
              <a:rPr lang="en-US" sz="2400"/>
              <a:t>General Rule – “Except as otherwise provided by law, the presidential nomination primary must be conducted, and the results canvassed and returned, in the manner provided by law for the state primary”</a:t>
            </a:r>
          </a:p>
          <a:p>
            <a:r>
              <a:rPr lang="en-US" sz="2400"/>
              <a:t>Meeting on either </a:t>
            </a:r>
            <a:r>
              <a:rPr lang="en-US" sz="2400" b="1"/>
              <a:t>March 7 or March 8, 2024</a:t>
            </a:r>
            <a:r>
              <a:rPr lang="en-US" sz="2400"/>
              <a:t> (second or third day following the PNP)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34761-339A-C39B-9974-010BD77C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4669" y="1863434"/>
            <a:ext cx="4492916" cy="449291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State Canvassing Board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 lnSpcReduction="10000"/>
          </a:bodyPr>
          <a:lstStyle/>
          <a:p>
            <a:r>
              <a:rPr lang="en-US"/>
              <a:t>Meeting on Tuesday, March 12, 2024</a:t>
            </a:r>
          </a:p>
          <a:p>
            <a:pPr lvl="1"/>
            <a:r>
              <a:rPr lang="en-US"/>
              <a:t>Declares the results of the Presidential Nomination Primary. </a:t>
            </a:r>
          </a:p>
          <a:p>
            <a:pPr lvl="1"/>
            <a:endParaRPr lang="en-US"/>
          </a:p>
          <a:p>
            <a:r>
              <a:rPr lang="en-US"/>
              <a:t>Immediately after the declaration of results, the Sec. of State notifies the chair of each party of the results</a:t>
            </a:r>
          </a:p>
          <a:p>
            <a:endParaRPr lang="en-US"/>
          </a:p>
          <a:p>
            <a:r>
              <a:rPr lang="en-US"/>
              <a:t>The Results of the PNP must bind the election of delegates in each party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70D5B-0656-510E-4D12-79B2D3E1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019" y="1865245"/>
            <a:ext cx="4316547" cy="431654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8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Recounts &amp; Contests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r>
              <a:rPr lang="en-US" dirty="0"/>
              <a:t>There are no legal procedures outlined in Minnesota statutes for recounts or contests of the presidential nomination primary results</a:t>
            </a:r>
          </a:p>
          <a:p>
            <a:pPr marL="0" indent="0" algn="r">
              <a:buNone/>
            </a:pPr>
            <a:r>
              <a:rPr lang="en-US" sz="1600" dirty="0"/>
              <a:t>Attorney General 2019</a:t>
            </a:r>
          </a:p>
          <a:p>
            <a:r>
              <a:rPr lang="en-US" dirty="0"/>
              <a:t>It is best practice to retain election materials for the standard length of time, this will ensure documentation in case of any court challenges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90382-F3BE-1593-4BDB-336F9B06F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282668"/>
            <a:ext cx="3724567" cy="372456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2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95145-C589-76C5-E6D8-7B4027D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BB5CF-EA47-DAB6-112C-CA1C96FD2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County Elections Office or Municipal Clerk Contact Information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8FAA4B-1AA3-5118-49A4-18CF0D280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- March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E9CAC2-12F2-43D0-D6D6-8AE283552C64}"/>
              </a:ext>
            </a:extLst>
          </p:cNvPr>
          <p:cNvSpPr txBox="1">
            <a:spLocks/>
          </p:cNvSpPr>
          <p:nvPr/>
        </p:nvSpPr>
        <p:spPr>
          <a:xfrm>
            <a:off x="326790" y="2025530"/>
            <a:ext cx="940776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Lato"/>
                <a:ea typeface="Lato"/>
                <a:cs typeface="Lato"/>
              </a:rPr>
              <a:t>March 2024</a:t>
            </a: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3/2: AB voting from 9 a.m. to 3 p.m.</a:t>
            </a: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3/4: AB voting until 5 p.m.</a:t>
            </a:r>
          </a:p>
          <a:p>
            <a:pPr marL="342900" indent="-342900"/>
            <a:r>
              <a:rPr lang="en-US" sz="2400" b="1">
                <a:latin typeface="Lato"/>
                <a:ea typeface="Lato"/>
                <a:cs typeface="Lato"/>
              </a:rPr>
              <a:t>3/5: PRESIDENTIAL NOMINATION PRIMARY DAY</a:t>
            </a:r>
            <a:endParaRPr lang="en-US" sz="2400">
              <a:latin typeface="Lato"/>
              <a:ea typeface="Lato"/>
              <a:cs typeface="Lato"/>
            </a:endParaRP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3/7 - 3/8: PNP county canvassing period</a:t>
            </a: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3/12: March Town Elections date</a:t>
            </a:r>
          </a:p>
          <a:p>
            <a:pPr marL="342900" indent="-342900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0554-6CD7-8D2D-B531-5B716B1C2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81" y="3930976"/>
            <a:ext cx="2241229" cy="2241229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38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797"/>
            <a:ext cx="9151189" cy="3908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Elections Emergency 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Uncommitted and </a:t>
            </a:r>
            <a:r>
              <a:rPr lang="en-US"/>
              <a:t>W</a:t>
            </a:r>
            <a:r>
              <a:rPr lang="en-US" sz="2800"/>
              <a:t>rite-ins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Data Privacy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Recording Ballot Choice</a:t>
            </a:r>
            <a:endParaRPr 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F86C6-352D-C421-C6D0-A5724AC1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56406" y="2316192"/>
            <a:ext cx="3003324" cy="300332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4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4841" y="2089918"/>
            <a:ext cx="4382679" cy="2678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Ballots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73DE15-6A34-CB66-3CAD-4A5D76AE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2111" y="1343155"/>
            <a:ext cx="4171689" cy="41716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3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SS Brand">
      <a:dk1>
        <a:srgbClr val="000000"/>
      </a:dk1>
      <a:lt1>
        <a:srgbClr val="EFEFEF"/>
      </a:lt1>
      <a:dk2>
        <a:srgbClr val="354560"/>
      </a:dk2>
      <a:lt2>
        <a:srgbClr val="EFEFEF"/>
      </a:lt2>
      <a:accent1>
        <a:srgbClr val="142747"/>
      </a:accent1>
      <a:accent2>
        <a:srgbClr val="015E89"/>
      </a:accent2>
      <a:accent3>
        <a:srgbClr val="70C05E"/>
      </a:accent3>
      <a:accent4>
        <a:srgbClr val="F2C75C"/>
      </a:accent4>
      <a:accent5>
        <a:srgbClr val="566278"/>
      </a:accent5>
      <a:accent6>
        <a:srgbClr val="EFEFEF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 -  Read-Only" id="{2B94015F-4E4A-4EAC-B5B7-0724DB8FA055}" vid="{56E62E5A-CBC8-4F5B-A56F-8854B5445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2075e9-165c-42ee-b08d-d6d83414c37d" xsi:nil="true"/>
    <lcf76f155ced4ddcb4097134ff3c332f xmlns="e8f9d036-80bd-436e-8984-f09c6706b9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8DC1BF587E340B121EDAE91348C42" ma:contentTypeVersion="13" ma:contentTypeDescription="Create a new document." ma:contentTypeScope="" ma:versionID="072be21592992ac3af248a4e89185530">
  <xsd:schema xmlns:xsd="http://www.w3.org/2001/XMLSchema" xmlns:xs="http://www.w3.org/2001/XMLSchema" xmlns:p="http://schemas.microsoft.com/office/2006/metadata/properties" xmlns:ns2="e8f9d036-80bd-436e-8984-f09c6706b971" xmlns:ns3="122075e9-165c-42ee-b08d-d6d83414c37d" targetNamespace="http://schemas.microsoft.com/office/2006/metadata/properties" ma:root="true" ma:fieldsID="4a0cc15aa2940815078ed02f87dff8cd" ns2:_="" ns3:_="">
    <xsd:import namespace="e8f9d036-80bd-436e-8984-f09c6706b971"/>
    <xsd:import namespace="122075e9-165c-42ee-b08d-d6d83414c3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9d036-80bd-436e-8984-f09c6706b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075e9-165c-42ee-b08d-d6d83414c37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83be300-9624-43c5-9418-592490208917}" ma:internalName="TaxCatchAll" ma:showField="CatchAllData" ma:web="122075e9-165c-42ee-b08d-d6d83414c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19669-8E69-41B3-BA08-386830148556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122075e9-165c-42ee-b08d-d6d83414c37d"/>
    <ds:schemaRef ds:uri="http://purl.org/dc/elements/1.1/"/>
    <ds:schemaRef ds:uri="http://schemas.openxmlformats.org/package/2006/metadata/core-properties"/>
    <ds:schemaRef ds:uri="e8f9d036-80bd-436e-8984-f09c6706b97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5C43FC-AD10-480B-BE09-1D68A0D71916}">
  <ds:schemaRefs>
    <ds:schemaRef ds:uri="122075e9-165c-42ee-b08d-d6d83414c37d"/>
    <ds:schemaRef ds:uri="e8f9d036-80bd-436e-8984-f09c6706b9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3457</Words>
  <Application>Microsoft Office PowerPoint</Application>
  <PresentationFormat>Widescreen</PresentationFormat>
  <Paragraphs>564</Paragraphs>
  <Slides>67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Calibri Light</vt:lpstr>
      <vt:lpstr>Courier New</vt:lpstr>
      <vt:lpstr>Garamond</vt:lpstr>
      <vt:lpstr>Lato</vt:lpstr>
      <vt:lpstr>Lato Medium</vt:lpstr>
      <vt:lpstr>Wingdings</vt:lpstr>
      <vt:lpstr>Office Theme</vt:lpstr>
      <vt:lpstr>2024 Presidential Nomination Primary  Election Judge Training</vt:lpstr>
      <vt:lpstr>Agenda</vt:lpstr>
      <vt:lpstr>Abbreviations &amp; Terms </vt:lpstr>
      <vt:lpstr>PNP Statute Language</vt:lpstr>
      <vt:lpstr>Key Dates - January</vt:lpstr>
      <vt:lpstr>Key Dates - February</vt:lpstr>
      <vt:lpstr>Key Dates - March</vt:lpstr>
      <vt:lpstr>Things to Keep in Mind</vt:lpstr>
      <vt:lpstr>Ballots</vt:lpstr>
      <vt:lpstr>Included Political Parties</vt:lpstr>
      <vt:lpstr>Presidential Nomination Primary Ballot vs. State Primary Ballot</vt:lpstr>
      <vt:lpstr>Example Ballot</vt:lpstr>
      <vt:lpstr>Example Ballot - Title</vt:lpstr>
      <vt:lpstr>Example Ballot – Party Name</vt:lpstr>
      <vt:lpstr>Example Ballot - Date</vt:lpstr>
      <vt:lpstr>Example Ballot – Instructions </vt:lpstr>
      <vt:lpstr>Example Ballot – Column Title</vt:lpstr>
      <vt:lpstr>Example Ballot – Candidates</vt:lpstr>
      <vt:lpstr>Example Ballot – Uncommitted </vt:lpstr>
      <vt:lpstr>Example Ballot – Write-in </vt:lpstr>
      <vt:lpstr>Example Ballot – One Sided Ballot</vt:lpstr>
      <vt:lpstr>Sample Ballots – Required Placement </vt:lpstr>
      <vt:lpstr>Sample Ballots - Questions</vt:lpstr>
      <vt:lpstr>Sample Ballots – Party Preference </vt:lpstr>
      <vt:lpstr>Voter Privacy</vt:lpstr>
      <vt:lpstr>Voter Privacy – State Law </vt:lpstr>
      <vt:lpstr>Voting on Election Day</vt:lpstr>
      <vt:lpstr>Polling Place Setup Roster Signing &amp; Privacy Protection</vt:lpstr>
      <vt:lpstr>Election Judge Roles</vt:lpstr>
      <vt:lpstr>Election Judge Roles – Greeter Judge</vt:lpstr>
      <vt:lpstr>Election Judge Roles – Roster Judge </vt:lpstr>
      <vt:lpstr>Election Judge Roles – Registration Judge</vt:lpstr>
      <vt:lpstr>Election Judge Roles – Demonstration Judge</vt:lpstr>
      <vt:lpstr>Election Judge Roles – Ballot Judge </vt:lpstr>
      <vt:lpstr>Election Judge Roles – Head Judge</vt:lpstr>
      <vt:lpstr>Election Judge Roles – HCF Election Judge</vt:lpstr>
      <vt:lpstr>Curbside Voting</vt:lpstr>
      <vt:lpstr>Challengers</vt:lpstr>
      <vt:lpstr>Complaints</vt:lpstr>
      <vt:lpstr>Mail  Balloting</vt:lpstr>
      <vt:lpstr>Mail Ballot Materials</vt:lpstr>
      <vt:lpstr>Mail Ballot Board – Intaking Mail Ballots</vt:lpstr>
      <vt:lpstr>Mail Ballot Board – Processing/Counting Mail Ballots</vt:lpstr>
      <vt:lpstr>Mail Ballot Board – Processing Mail Ballots</vt:lpstr>
      <vt:lpstr>Example: Processing Mail Ballots </vt:lpstr>
      <vt:lpstr>Processing Mail Ballots – Envelope 1 </vt:lpstr>
      <vt:lpstr>Processing Mail Ballots – Envelope 2</vt:lpstr>
      <vt:lpstr>Processing Mail Ballots – Envelope 3</vt:lpstr>
      <vt:lpstr>Processing Mail Ballots – Envelope 4</vt:lpstr>
      <vt:lpstr>Processing Mail Ballots - Summary</vt:lpstr>
      <vt:lpstr>Example: Processing Mail Ballots</vt:lpstr>
      <vt:lpstr>Processing and Logging Mail Ballots </vt:lpstr>
      <vt:lpstr>Processing Mail Ballots – Transferring Results </vt:lpstr>
      <vt:lpstr>Mail Precinct Summary Statement Example</vt:lpstr>
      <vt:lpstr>Mail Ballot Voters Changing Major Party Ballot Choice</vt:lpstr>
      <vt:lpstr>Mail Ballot Accepting &amp; Rejecting</vt:lpstr>
      <vt:lpstr>Absentee Voting</vt:lpstr>
      <vt:lpstr>Absentee Ballot Request</vt:lpstr>
      <vt:lpstr>Major Party Ballot Choice Change</vt:lpstr>
      <vt:lpstr>Post Election &amp; Canvassing</vt:lpstr>
      <vt:lpstr>Post Election Process</vt:lpstr>
      <vt:lpstr>Return of Materials</vt:lpstr>
      <vt:lpstr>Secured Materials</vt:lpstr>
      <vt:lpstr>County Canvassing Board Meeting</vt:lpstr>
      <vt:lpstr>State Canvassing Board Meeting</vt:lpstr>
      <vt:lpstr>Recounts &amp; Contests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Presidential Nomination Primary  Election Judge Training</dc:title>
  <dc:subject/>
  <dc:creator>Borth, Nate (OSS)</dc:creator>
  <cp:lastModifiedBy>Alyssa Denham</cp:lastModifiedBy>
  <cp:revision>16</cp:revision>
  <dcterms:created xsi:type="dcterms:W3CDTF">2023-10-09T13:58:58Z</dcterms:created>
  <dcterms:modified xsi:type="dcterms:W3CDTF">2024-01-04T15:53:19Z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0x010100A638DC1BF587E340B121EDAE91348C42</vt:lpwstr>
  </property>
  <property fmtid="{D5CDD505-2E9C-101B-9397-08002B2CF9AE}" pid="3" name="MediaServiceImageTags">
    <vt:lpwstr/>
  </property>
  <property fmtid="{D5CDD505-2E9C-101B-9397-08002B2CF9AE}" pid="4" name="ArticulateGUID">
    <vt:lpwstr>D93A0CF2-C0F1-4799-8147-706169E90C14</vt:lpwstr>
  </property>
  <property fmtid="{D5CDD505-2E9C-101B-9397-08002B2CF9AE}" pid="5" name="ArticulatePath">
    <vt:lpwstr>2024 Election Judge Training PPT DRAFT Stella Edits 10-30</vt:lpwstr>
  </property>
</Properties>
</file>