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1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2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7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7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1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9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8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8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3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6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04C4-E1B9-458A-BA76-BAC69018153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171B-B6DF-424F-A99D-5BDAFF2FF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6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00101"/>
            <a:ext cx="9144000" cy="8001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ESSL</a:t>
            </a:r>
            <a:r>
              <a:rPr lang="en-US" b="1" dirty="0"/>
              <a:t> Options 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591993" y="1770770"/>
            <a:ext cx="1811215" cy="40796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No Ordinance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3927818" y="1770770"/>
            <a:ext cx="1811215" cy="40796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Voluntary Compliance</a:t>
            </a:r>
          </a:p>
          <a:p>
            <a:pPr algn="ctr"/>
            <a:endParaRPr lang="en-US" dirty="0"/>
          </a:p>
          <a:p>
            <a:pPr algn="ctr"/>
            <a:r>
              <a:rPr lang="en-US" sz="1400" dirty="0"/>
              <a:t>Includes an education piece; perhaps includes a minimum standard to contract with the city or some offer of full disclosure of policy. 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6263643" y="1790993"/>
            <a:ext cx="1811215" cy="40796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Basic Policy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1400" dirty="0"/>
              <a:t>Ordinance requires employers to provide some minimum amount of </a:t>
            </a:r>
            <a:r>
              <a:rPr lang="en-US" sz="1400" dirty="0" err="1"/>
              <a:t>ESSL</a:t>
            </a:r>
            <a:r>
              <a:rPr lang="en-US" sz="1400" dirty="0"/>
              <a:t> leave</a:t>
            </a:r>
            <a:r>
              <a:rPr lang="en-US" dirty="0"/>
              <a:t>. 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8599468" y="1790993"/>
            <a:ext cx="1811215" cy="40998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 Full Policy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1400" dirty="0"/>
              <a:t>Ordinance requires mandates for </a:t>
            </a:r>
            <a:r>
              <a:rPr lang="en-US" sz="1400" dirty="0" err="1"/>
              <a:t>ESSL</a:t>
            </a:r>
            <a:r>
              <a:rPr lang="en-US" sz="1400" dirty="0"/>
              <a:t> coverage. </a:t>
            </a:r>
          </a:p>
        </p:txBody>
      </p:sp>
    </p:spTree>
    <p:extLst>
      <p:ext uri="{BB962C8B-B14F-4D97-AF65-F5344CB8AC3E}">
        <p14:creationId xmlns:p14="http://schemas.microsoft.com/office/powerpoint/2010/main" val="464728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Enforcement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157654" y="1602762"/>
            <a:ext cx="2033954" cy="46862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Complaint Based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766897" y="1602761"/>
            <a:ext cx="1978268" cy="46862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Educational and Incentive-based	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8320455" y="1602762"/>
            <a:ext cx="1855177" cy="46862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Annual Reporting with Audit	</a:t>
            </a:r>
          </a:p>
        </p:txBody>
      </p:sp>
    </p:spTree>
    <p:extLst>
      <p:ext uri="{BB962C8B-B14F-4D97-AF65-F5344CB8AC3E}">
        <p14:creationId xmlns:p14="http://schemas.microsoft.com/office/powerpoint/2010/main" val="318032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Enforcement Entity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579683" y="2118946"/>
            <a:ext cx="1582616" cy="38158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Commission	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000499" y="2118946"/>
            <a:ext cx="1711570" cy="38158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City Attorney’s Civil Division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6550269" y="2118946"/>
            <a:ext cx="1641231" cy="38158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Administrative Unit within City Government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9029700" y="2118946"/>
            <a:ext cx="1582615" cy="38158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City Contracts for Services	</a:t>
            </a:r>
          </a:p>
        </p:txBody>
      </p:sp>
    </p:spTree>
    <p:extLst>
      <p:ext uri="{BB962C8B-B14F-4D97-AF65-F5344CB8AC3E}">
        <p14:creationId xmlns:p14="http://schemas.microsoft.com/office/powerpoint/2010/main" val="156024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Timeline: From when ordinance is passed to effective date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653562" y="1690688"/>
            <a:ext cx="1913792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Grace Period of </a:t>
            </a:r>
          </a:p>
          <a:p>
            <a:pPr algn="ctr"/>
            <a:r>
              <a:rPr lang="en-US" dirty="0"/>
              <a:t>6 Months	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470033" y="1690688"/>
            <a:ext cx="1937236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Grace Period of 12 Months 	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6408126" y="1690688"/>
            <a:ext cx="1928447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Grace Period for 1</a:t>
            </a:r>
            <a:r>
              <a:rPr lang="en-US" baseline="30000" dirty="0"/>
              <a:t>st</a:t>
            </a:r>
            <a:r>
              <a:rPr lang="en-US" dirty="0"/>
              <a:t> day of Next Calendar year after Ordinance Passed	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9337430" y="1690688"/>
            <a:ext cx="2016369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Tiered Grace Period depending on Size of Business	</a:t>
            </a:r>
          </a:p>
        </p:txBody>
      </p:sp>
    </p:spTree>
    <p:extLst>
      <p:ext uri="{BB962C8B-B14F-4D97-AF65-F5344CB8AC3E}">
        <p14:creationId xmlns:p14="http://schemas.microsoft.com/office/powerpoint/2010/main" val="405526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Definitions	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376243" y="1604046"/>
            <a:ext cx="914400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Self	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372829" y="1604046"/>
            <a:ext cx="975946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Spouse/Partner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2464147" y="1604046"/>
            <a:ext cx="1030166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Children: </a:t>
            </a:r>
          </a:p>
          <a:p>
            <a:pPr algn="ctr"/>
            <a:r>
              <a:rPr lang="en-US" sz="1600" dirty="0"/>
              <a:t>Step</a:t>
            </a:r>
          </a:p>
          <a:p>
            <a:pPr algn="ctr"/>
            <a:r>
              <a:rPr lang="en-US" sz="1600" dirty="0"/>
              <a:t>Foster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3596760" y="1604046"/>
            <a:ext cx="1401638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Grand parents and Grandchildren</a:t>
            </a:r>
            <a:r>
              <a:rPr lang="en-US" sz="1600" dirty="0"/>
              <a:t>	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100845" y="1604046"/>
            <a:ext cx="914400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Siblings	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6150683" y="1604046"/>
            <a:ext cx="914400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In-Laws		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7213642" y="1604046"/>
            <a:ext cx="1185477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Household Members	</a:t>
            </a:r>
          </a:p>
          <a:p>
            <a:pPr algn="ctr"/>
            <a:r>
              <a:rPr lang="en-US" sz="1400" b="1" dirty="0"/>
              <a:t>(live in home, e.g. roommate</a:t>
            </a:r>
            <a:r>
              <a:rPr lang="en-US" sz="1600" dirty="0"/>
              <a:t>)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8547678" y="1604046"/>
            <a:ext cx="914400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Chosen Family</a:t>
            </a:r>
          </a:p>
          <a:p>
            <a:pPr algn="ctr"/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10830728" y="1604046"/>
            <a:ext cx="982222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Loco </a:t>
            </a:r>
            <a:r>
              <a:rPr lang="en-US" dirty="0" err="1"/>
              <a:t>Parentis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9650010" y="1604046"/>
            <a:ext cx="995592" cy="45342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Definitions from Women’s Economic Security Act </a:t>
            </a:r>
          </a:p>
        </p:txBody>
      </p:sp>
    </p:spTree>
    <p:extLst>
      <p:ext uri="{BB962C8B-B14F-4D97-AF65-F5344CB8AC3E}">
        <p14:creationId xmlns:p14="http://schemas.microsoft.com/office/powerpoint/2010/main" val="297825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Public Health Concerns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301261" y="1690688"/>
            <a:ext cx="9231924" cy="44639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Can </a:t>
            </a:r>
            <a:r>
              <a:rPr lang="en-US" sz="2400" b="1" dirty="0" err="1"/>
              <a:t>ESSL</a:t>
            </a:r>
            <a:r>
              <a:rPr lang="en-US" sz="2400" b="1" dirty="0"/>
              <a:t> Be Used to Take Time off to attend to a public health related closure:  Schools, Daycare, Adult Foster Care etc. Facilities? (for example water main breaks, outbreak of measles </a:t>
            </a:r>
            <a:r>
              <a:rPr lang="en-US" sz="2400" b="1" dirty="0" err="1"/>
              <a:t>etc</a:t>
            </a:r>
            <a:r>
              <a:rPr lang="en-US" sz="2400" b="1" dirty="0"/>
              <a:t>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71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Questions</a:t>
            </a:r>
            <a:r>
              <a:rPr lang="en-US" dirty="0"/>
              <a:t>	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525465" y="1690688"/>
            <a:ext cx="2853104" cy="41561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Can ESST be used for Bereavement? 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7165729" y="1690688"/>
            <a:ext cx="3297115" cy="41561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Can ESST be used for bonding time with a new child? </a:t>
            </a:r>
          </a:p>
        </p:txBody>
      </p:sp>
    </p:spTree>
    <p:extLst>
      <p:ext uri="{BB962C8B-B14F-4D97-AF65-F5344CB8AC3E}">
        <p14:creationId xmlns:p14="http://schemas.microsoft.com/office/powerpoint/2010/main" val="315577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b="1" dirty="0"/>
              <a:t>Which employees are covered?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988820" y="2164080"/>
            <a:ext cx="2080260" cy="3802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All Employees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4340" y="380238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 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059680" y="2164080"/>
            <a:ext cx="5867400" cy="38023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Some Combination of: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Full time</a:t>
            </a:r>
          </a:p>
          <a:p>
            <a:pPr algn="ctr"/>
            <a:r>
              <a:rPr lang="en-US" dirty="0"/>
              <a:t>Part Time</a:t>
            </a:r>
          </a:p>
          <a:p>
            <a:pPr algn="ctr"/>
            <a:r>
              <a:rPr lang="en-US" dirty="0"/>
              <a:t>Seasonal </a:t>
            </a:r>
          </a:p>
          <a:p>
            <a:pPr algn="ctr"/>
            <a:r>
              <a:rPr lang="en-US" dirty="0"/>
              <a:t>Temporary</a:t>
            </a:r>
          </a:p>
          <a:p>
            <a:pPr algn="ctr"/>
            <a:r>
              <a:rPr lang="en-US" dirty="0"/>
              <a:t>Interns</a:t>
            </a:r>
          </a:p>
          <a:p>
            <a:pPr algn="ctr"/>
            <a:r>
              <a:rPr lang="en-US" dirty="0"/>
              <a:t>Domestic Workers</a:t>
            </a:r>
          </a:p>
          <a:p>
            <a:pPr algn="ctr"/>
            <a:r>
              <a:rPr lang="en-US" dirty="0"/>
              <a:t>Casual Employees</a:t>
            </a:r>
          </a:p>
          <a:p>
            <a:pPr algn="ctr"/>
            <a:r>
              <a:rPr lang="en-US" dirty="0"/>
              <a:t>Those covered by Collective Bargaining Agreements</a:t>
            </a:r>
          </a:p>
          <a:p>
            <a:pPr algn="ctr"/>
            <a:r>
              <a:rPr lang="en-US" dirty="0"/>
              <a:t>Student Workers </a:t>
            </a:r>
          </a:p>
        </p:txBody>
      </p:sp>
    </p:spTree>
    <p:extLst>
      <p:ext uri="{BB962C8B-B14F-4D97-AF65-F5344CB8AC3E}">
        <p14:creationId xmlns:p14="http://schemas.microsoft.com/office/powerpoint/2010/main" val="339080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835"/>
          </a:xfrm>
        </p:spPr>
        <p:txBody>
          <a:bodyPr/>
          <a:lstStyle/>
          <a:p>
            <a:pPr algn="ctr"/>
            <a:r>
              <a:rPr lang="en-US" b="1" dirty="0"/>
              <a:t>Which Employers are Covered?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066800" y="1844040"/>
            <a:ext cx="1203960" cy="38688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All Employers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4960" y="1278612"/>
            <a:ext cx="9494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All employers including non-profits with a physical location in the City Limits of Duluth</a:t>
            </a:r>
            <a:r>
              <a:rPr lang="en-US" b="1" i="1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6635" y="320444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 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3444240" y="1808738"/>
            <a:ext cx="7277100" cy="5943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Factors by Which Employers may be Excluded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3716801" y="2754738"/>
            <a:ext cx="1580128" cy="2895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Size:</a:t>
            </a:r>
          </a:p>
          <a:p>
            <a:pPr algn="ctr"/>
            <a:r>
              <a:rPr lang="en-US" sz="1600" dirty="0"/>
              <a:t># of Employees</a:t>
            </a:r>
          </a:p>
          <a:p>
            <a:pPr algn="ctr"/>
            <a:endParaRPr lang="en-US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Fewer than 10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Fewer than 50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/>
              <a:t>More than 50   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6407569" y="2768192"/>
            <a:ext cx="1350441" cy="29123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Revenue Model: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Based on formula of profitability per employee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8993558" y="2754738"/>
            <a:ext cx="1371257" cy="29257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/>
              <a:t>Government Employees</a:t>
            </a:r>
          </a:p>
        </p:txBody>
      </p:sp>
    </p:spTree>
    <p:extLst>
      <p:ext uri="{BB962C8B-B14F-4D97-AF65-F5344CB8AC3E}">
        <p14:creationId xmlns:p14="http://schemas.microsoft.com/office/powerpoint/2010/main" val="59982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/>
          <a:lstStyle/>
          <a:p>
            <a:r>
              <a:rPr lang="en-US" b="1" dirty="0"/>
              <a:t>When does an Employee begin to Earn </a:t>
            </a:r>
            <a:r>
              <a:rPr lang="en-US" b="1" dirty="0" err="1"/>
              <a:t>ESSL</a:t>
            </a:r>
            <a:r>
              <a:rPr lang="en-US" b="1" dirty="0"/>
              <a:t>?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838200" y="1988820"/>
            <a:ext cx="1356360" cy="36347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Date of Hire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2890837" y="1988820"/>
            <a:ext cx="1409700" cy="36347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30 days after employment	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890134" y="1988820"/>
            <a:ext cx="1546860" cy="36347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173 hours worked after date of hire </a:t>
            </a:r>
          </a:p>
          <a:p>
            <a:pPr algn="ctr"/>
            <a:r>
              <a:rPr lang="en-US" dirty="0"/>
              <a:t>(1 month)</a:t>
            </a:r>
          </a:p>
          <a:p>
            <a:pPr algn="ctr"/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7026592" y="1988820"/>
            <a:ext cx="1672590" cy="36347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6 months after date of hire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9395460" y="1988820"/>
            <a:ext cx="1497330" cy="36347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1 year after date of hire	</a:t>
            </a:r>
          </a:p>
        </p:txBody>
      </p:sp>
    </p:spTree>
    <p:extLst>
      <p:ext uri="{BB962C8B-B14F-4D97-AF65-F5344CB8AC3E}">
        <p14:creationId xmlns:p14="http://schemas.microsoft.com/office/powerpoint/2010/main" val="237859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5535"/>
          </a:xfrm>
        </p:spPr>
        <p:txBody>
          <a:bodyPr/>
          <a:lstStyle/>
          <a:p>
            <a:pPr algn="ctr"/>
            <a:r>
              <a:rPr lang="en-US" b="1" dirty="0"/>
              <a:t>When may an employee begin to use </a:t>
            </a:r>
            <a:r>
              <a:rPr lang="en-US" b="1" dirty="0" err="1"/>
              <a:t>ESSL</a:t>
            </a:r>
            <a:r>
              <a:rPr lang="en-US" b="1" dirty="0"/>
              <a:t>?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371600" y="2118360"/>
            <a:ext cx="1348740" cy="3566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Immediately upon Earning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870960" y="2118360"/>
            <a:ext cx="1653540" cy="3566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30 days after beginning to earn 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6743700" y="2118360"/>
            <a:ext cx="1531620" cy="3566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90 days after beginning to earn 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9425940" y="2118360"/>
            <a:ext cx="1607820" cy="3566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180 days from beginning to earn </a:t>
            </a:r>
          </a:p>
        </p:txBody>
      </p:sp>
    </p:spTree>
    <p:extLst>
      <p:ext uri="{BB962C8B-B14F-4D97-AF65-F5344CB8AC3E}">
        <p14:creationId xmlns:p14="http://schemas.microsoft.com/office/powerpoint/2010/main" val="90673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much earned at what rate?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387718" y="1969477"/>
            <a:ext cx="1635369" cy="44489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hour for 30 hours worked	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056917" y="1969477"/>
            <a:ext cx="1719630" cy="44489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hour for 40 hours worked	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6880713" y="1969477"/>
            <a:ext cx="1679330" cy="44489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hour for 80 hours worked	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9593872" y="1969477"/>
            <a:ext cx="1759928" cy="44489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Tiered System where size of business would determine how much earned at what rate		</a:t>
            </a:r>
          </a:p>
        </p:txBody>
      </p:sp>
    </p:spTree>
    <p:extLst>
      <p:ext uri="{BB962C8B-B14F-4D97-AF65-F5344CB8AC3E}">
        <p14:creationId xmlns:p14="http://schemas.microsoft.com/office/powerpoint/2010/main" val="301283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Would there be an Annual Minimum Earning of </a:t>
            </a:r>
            <a:r>
              <a:rPr lang="en-US" sz="3600" b="1" dirty="0" err="1"/>
              <a:t>ESSL</a:t>
            </a:r>
            <a:r>
              <a:rPr lang="en-US" sz="3600" b="1" dirty="0"/>
              <a:t>?</a:t>
            </a:r>
            <a:r>
              <a:rPr lang="en-US" dirty="0"/>
              <a:t>	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838200" y="2201007"/>
            <a:ext cx="1617785" cy="3903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cap	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642947" y="2201007"/>
            <a:ext cx="1664676" cy="3903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24 hours		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6352442" y="2201007"/>
            <a:ext cx="1717432" cy="3903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48 hours</a:t>
            </a:r>
          </a:p>
          <a:p>
            <a:pPr algn="ctr"/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9114693" y="2201007"/>
            <a:ext cx="1717432" cy="39037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80 Hours for Full Time (pro-rated part time)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3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Would Employees Rollover </a:t>
            </a:r>
            <a:r>
              <a:rPr lang="en-US" sz="3200" b="1" dirty="0" err="1"/>
              <a:t>ESSL</a:t>
            </a:r>
            <a:r>
              <a:rPr lang="en-US" sz="3200" b="1" dirty="0"/>
              <a:t> Hours Into New Year?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940777" y="1674660"/>
            <a:ext cx="1433145" cy="430667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Rollover	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102219" y="1690688"/>
            <a:ext cx="1362805" cy="4290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24 hour </a:t>
            </a:r>
          </a:p>
          <a:p>
            <a:pPr algn="ctr"/>
            <a:r>
              <a:rPr lang="en-US" dirty="0"/>
              <a:t>Roll Over		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5193322" y="1674659"/>
            <a:ext cx="1386254" cy="4290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40 Hour </a:t>
            </a:r>
          </a:p>
          <a:p>
            <a:pPr algn="ctr"/>
            <a:r>
              <a:rPr lang="en-US" dirty="0"/>
              <a:t>Roll  Over	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9384322" y="1674659"/>
            <a:ext cx="1298331" cy="4290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Roll Over Could Increase with Longevity		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7362090" y="1682674"/>
            <a:ext cx="1298331" cy="4290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80 Hour Roll Over		</a:t>
            </a:r>
          </a:p>
        </p:txBody>
      </p:sp>
    </p:spTree>
    <p:extLst>
      <p:ext uri="{BB962C8B-B14F-4D97-AF65-F5344CB8AC3E}">
        <p14:creationId xmlns:p14="http://schemas.microsoft.com/office/powerpoint/2010/main" val="279912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If Hours Roll Over, Would there be a Cap on Annual Usage?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1236047" y="1623646"/>
            <a:ext cx="1865437" cy="46862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Cap	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448907" y="1623645"/>
            <a:ext cx="2090003" cy="46862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Usage Cap is Same as Annual Accrual Cap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8106508" y="1623647"/>
            <a:ext cx="2107223" cy="46862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Usage Cap is Annual Accrual Cap at % of Carry Over Amount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94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498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ESSL Options </vt:lpstr>
      <vt:lpstr>Which employees are covered? </vt:lpstr>
      <vt:lpstr>Which Employers are Covered?</vt:lpstr>
      <vt:lpstr>When does an Employee begin to Earn ESSL?</vt:lpstr>
      <vt:lpstr>When may an employee begin to use ESSL? </vt:lpstr>
      <vt:lpstr>How much earned at what rate? </vt:lpstr>
      <vt:lpstr>Would there be an Annual Minimum Earning of ESSL? </vt:lpstr>
      <vt:lpstr>Would Employees Rollover ESSL Hours Into New Year?</vt:lpstr>
      <vt:lpstr>If Hours Roll Over, Would there be a Cap on Annual Usage?</vt:lpstr>
      <vt:lpstr>Enforcement</vt:lpstr>
      <vt:lpstr>Enforcement Entity</vt:lpstr>
      <vt:lpstr>Timeline: From when ordinance is passed to effective date</vt:lpstr>
      <vt:lpstr>Definitions </vt:lpstr>
      <vt:lpstr>Public Health Concerns</vt:lpstr>
      <vt:lpstr>Other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ESST Options </dc:title>
  <dc:creator>Laura Weintraub</dc:creator>
  <cp:lastModifiedBy>Laura Weintraub</cp:lastModifiedBy>
  <cp:revision>38</cp:revision>
  <dcterms:created xsi:type="dcterms:W3CDTF">2017-04-30T21:23:36Z</dcterms:created>
  <dcterms:modified xsi:type="dcterms:W3CDTF">2017-06-15T19:47:23Z</dcterms:modified>
</cp:coreProperties>
</file>